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7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57" r:id="rId4"/>
    <p:sldId id="413" r:id="rId5"/>
    <p:sldId id="12514" r:id="rId6"/>
    <p:sldId id="12527" r:id="rId7"/>
    <p:sldId id="12608" r:id="rId8"/>
    <p:sldId id="12609" r:id="rId9"/>
    <p:sldId id="399" r:id="rId10"/>
    <p:sldId id="12598" r:id="rId11"/>
    <p:sldId id="12600" r:id="rId12"/>
    <p:sldId id="12611" r:id="rId13"/>
    <p:sldId id="262" r:id="rId14"/>
    <p:sldId id="1141" r:id="rId15"/>
    <p:sldId id="12601" r:id="rId16"/>
    <p:sldId id="260" r:id="rId17"/>
    <p:sldId id="12610" r:id="rId18"/>
    <p:sldId id="274" r:id="rId19"/>
    <p:sldId id="259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DCF0"/>
    <a:srgbClr val="50688A"/>
    <a:srgbClr val="6A86AE"/>
    <a:srgbClr val="6380A6"/>
    <a:srgbClr val="89A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EE6612-5516-4568-B3E5-36BDEF38EB9C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7D6443-B6A2-4B68-BBB5-839C6DBA4E5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47A23-5BA8-44CE-9215-79B767159C4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26B02EC-97C0-4E19-AA45-E904FCC1D1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0" t="36179" r="31026" b="38320"/>
          <a:stretch>
            <a:fillRect/>
          </a:stretch>
        </p:blipFill>
        <p:spPr>
          <a:xfrm>
            <a:off x="0" y="-114300"/>
            <a:ext cx="12192000" cy="6972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0" t="36179" r="31026" b="38320"/>
          <a:stretch>
            <a:fillRect/>
          </a:stretch>
        </p:blipFill>
        <p:spPr>
          <a:xfrm>
            <a:off x="0" y="-114300"/>
            <a:ext cx="12192000" cy="6972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13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11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/>
          <a:srcRect l="5975" r="5975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文本框 226"/>
          <p:cNvSpPr txBox="1">
            <a:spLocks noChangeArrowheads="1"/>
          </p:cNvSpPr>
          <p:nvPr/>
        </p:nvSpPr>
        <p:spPr bwMode="auto">
          <a:xfrm>
            <a:off x="2360308" y="2796386"/>
            <a:ext cx="6983730" cy="91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533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合同管理系统项目答辩</a:t>
            </a:r>
          </a:p>
        </p:txBody>
      </p:sp>
      <p:cxnSp>
        <p:nvCxnSpPr>
          <p:cNvPr id="7" name="直接连接符 6"/>
          <p:cNvCxnSpPr/>
          <p:nvPr/>
        </p:nvCxnSpPr>
        <p:spPr bwMode="auto">
          <a:xfrm>
            <a:off x="3383817" y="2589751"/>
            <a:ext cx="5827579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 bwMode="auto">
          <a:xfrm>
            <a:off x="3383816" y="2675519"/>
            <a:ext cx="1919621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 bwMode="auto">
          <a:xfrm>
            <a:off x="3383816" y="3829571"/>
            <a:ext cx="5326948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 bwMode="auto">
          <a:xfrm>
            <a:off x="5735352" y="3885495"/>
            <a:ext cx="2975412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 4"/>
          <p:cNvSpPr txBox="1"/>
          <p:nvPr/>
        </p:nvSpPr>
        <p:spPr>
          <a:xfrm>
            <a:off x="5303520" y="4467860"/>
            <a:ext cx="2177415" cy="285115"/>
          </a:xfrm>
          <a:prstGeom prst="rect">
            <a:avLst/>
          </a:prstGeom>
          <a:noFill/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465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时间：</a:t>
            </a:r>
            <a:r>
              <a:rPr lang="en-US" altLang="zh-CN" sz="1465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2018/12/26</a:t>
            </a:r>
          </a:p>
        </p:txBody>
      </p:sp>
      <p:pic>
        <p:nvPicPr>
          <p:cNvPr id="15" name="纯音乐 - 爱的协奏曲 - concerto pour unr j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47581" y="-1599675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6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1231377" y="829275"/>
            <a:ext cx="5301164" cy="52304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07821" y="1296907"/>
            <a:ext cx="4476750" cy="1238884"/>
            <a:chOff x="4153901" y="1931545"/>
            <a:chExt cx="3358599" cy="929450"/>
          </a:xfrm>
        </p:grpSpPr>
        <p:sp>
          <p:nvSpPr>
            <p:cNvPr id="14" name="TextBox 65"/>
            <p:cNvSpPr txBox="1"/>
            <p:nvPr/>
          </p:nvSpPr>
          <p:spPr>
            <a:xfrm>
              <a:off x="4153901" y="2300276"/>
              <a:ext cx="3358599" cy="560719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通过设置多种检索条件查询相关合同状态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精确查找</a:t>
              </a:r>
            </a:p>
          </p:txBody>
        </p:sp>
      </p:grpSp>
      <p:grpSp>
        <p:nvGrpSpPr>
          <p:cNvPr id="19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7007689" y="2917411"/>
            <a:ext cx="4476115" cy="1217295"/>
            <a:chOff x="4153901" y="1931545"/>
            <a:chExt cx="3358123" cy="913253"/>
          </a:xfrm>
        </p:grpSpPr>
        <p:sp>
          <p:nvSpPr>
            <p:cNvPr id="20" name="TextBox 65"/>
            <p:cNvSpPr txBox="1"/>
            <p:nvPr/>
          </p:nvSpPr>
          <p:spPr>
            <a:xfrm>
              <a:off x="4153901" y="2300276"/>
              <a:ext cx="3358123" cy="54452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详细呈现合同各个操作环节的进度状态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1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合同信息流程信息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查询管理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3" name="千图PPT彼岸天：ID 8661124库_组合 53"/>
          <p:cNvGrpSpPr/>
          <p:nvPr>
            <p:custDataLst>
              <p:tags r:id="rId3"/>
            </p:custDataLst>
          </p:nvPr>
        </p:nvGrpSpPr>
        <p:grpSpPr>
          <a:xfrm>
            <a:off x="7019886" y="4545929"/>
            <a:ext cx="4352925" cy="1157605"/>
            <a:chOff x="4153901" y="1931545"/>
            <a:chExt cx="3265702" cy="868472"/>
          </a:xfrm>
        </p:grpSpPr>
        <p:sp>
          <p:nvSpPr>
            <p:cNvPr id="4" name="TextBox 65"/>
            <p:cNvSpPr txBox="1"/>
            <p:nvPr/>
          </p:nvSpPr>
          <p:spPr>
            <a:xfrm>
              <a:off x="4153901" y="2300276"/>
              <a:ext cx="3265702" cy="499741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智能分页显示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分页显示</a:t>
              </a: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1096" y="3449801"/>
            <a:ext cx="5281445" cy="260989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1377" y="829275"/>
            <a:ext cx="5301164" cy="26153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925442" y="829275"/>
            <a:ext cx="5607099" cy="5036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07822" y="1296907"/>
            <a:ext cx="3402916" cy="2293581"/>
            <a:chOff x="4153901" y="1931545"/>
            <a:chExt cx="3358599" cy="929450"/>
          </a:xfrm>
        </p:grpSpPr>
        <p:sp>
          <p:nvSpPr>
            <p:cNvPr id="14" name="TextBox 65"/>
            <p:cNvSpPr txBox="1"/>
            <p:nvPr/>
          </p:nvSpPr>
          <p:spPr>
            <a:xfrm>
              <a:off x="4153901" y="2300276"/>
              <a:ext cx="3358599" cy="560719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合同分配完成后，系统会根据合同所处状态送交不同用户执行操作，前一阶段未完成时后一阶段的操作人员不会看到操作性息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63152" y="1931545"/>
              <a:ext cx="3090761" cy="175459"/>
            </a:xfrm>
            <a:prstGeom prst="rect">
              <a:avLst/>
            </a:prstGeom>
          </p:spPr>
          <p:txBody>
            <a:bodyPr wrap="none">
              <a:normAutofit lnSpcReduction="10000"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会签，审批，签订合同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流程处理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3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7019886" y="4545929"/>
            <a:ext cx="4352925" cy="1157605"/>
            <a:chOff x="4153901" y="1931545"/>
            <a:chExt cx="3265702" cy="868472"/>
          </a:xfrm>
        </p:grpSpPr>
        <p:sp>
          <p:nvSpPr>
            <p:cNvPr id="4" name="TextBox 65"/>
            <p:cNvSpPr txBox="1"/>
            <p:nvPr/>
          </p:nvSpPr>
          <p:spPr>
            <a:xfrm>
              <a:off x="4153901" y="2300276"/>
              <a:ext cx="3265702" cy="499741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只有合同起草人可定稿合同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定稿合同</a:t>
              </a: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5442" y="829275"/>
            <a:ext cx="5607099" cy="50362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676707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783672" y="3461029"/>
            <a:ext cx="2624455" cy="57848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en-US" altLang="zh-CN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 	</a:t>
            </a:r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创新点分析</a:t>
            </a: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55184" y="2820773"/>
            <a:ext cx="2122931" cy="640080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03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546520" y="1819707"/>
            <a:ext cx="3164968" cy="3164967"/>
            <a:chOff x="3409890" y="1364780"/>
            <a:chExt cx="2373726" cy="2373725"/>
          </a:xfrm>
        </p:grpSpPr>
        <p:sp>
          <p:nvSpPr>
            <p:cNvPr id="4" name="Freeform: Shape 2"/>
            <p:cNvSpPr/>
            <p:nvPr/>
          </p:nvSpPr>
          <p:spPr bwMode="auto">
            <a:xfrm rot="18900000">
              <a:off x="4960656" y="2915545"/>
              <a:ext cx="822960" cy="822960"/>
            </a:xfrm>
            <a:custGeom>
              <a:avLst/>
              <a:gdLst>
                <a:gd name="T0" fmla="*/ 12 w 1087"/>
                <a:gd name="T1" fmla="*/ 520 h 1087"/>
                <a:gd name="T2" fmla="*/ 566 w 1087"/>
                <a:gd name="T3" fmla="*/ 13 h 1087"/>
                <a:gd name="T4" fmla="*/ 1074 w 1087"/>
                <a:gd name="T5" fmla="*/ 567 h 1087"/>
                <a:gd name="T6" fmla="*/ 520 w 1087"/>
                <a:gd name="T7" fmla="*/ 1074 h 1087"/>
                <a:gd name="T8" fmla="*/ 12 w 1087"/>
                <a:gd name="T9" fmla="*/ 52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1087">
                  <a:moveTo>
                    <a:pt x="12" y="520"/>
                  </a:moveTo>
                  <a:cubicBezTo>
                    <a:pt x="25" y="227"/>
                    <a:pt x="273" y="0"/>
                    <a:pt x="566" y="13"/>
                  </a:cubicBezTo>
                  <a:cubicBezTo>
                    <a:pt x="859" y="25"/>
                    <a:pt x="1087" y="273"/>
                    <a:pt x="1074" y="567"/>
                  </a:cubicBezTo>
                  <a:cubicBezTo>
                    <a:pt x="1061" y="860"/>
                    <a:pt x="813" y="1087"/>
                    <a:pt x="520" y="1074"/>
                  </a:cubicBezTo>
                  <a:cubicBezTo>
                    <a:pt x="227" y="1062"/>
                    <a:pt x="0" y="814"/>
                    <a:pt x="12" y="5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5" name="Oval 3"/>
            <p:cNvSpPr/>
            <p:nvPr/>
          </p:nvSpPr>
          <p:spPr bwMode="auto">
            <a:xfrm rot="18900000">
              <a:off x="4960656" y="1364780"/>
              <a:ext cx="822960" cy="822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6" name="Oval 4"/>
            <p:cNvSpPr/>
            <p:nvPr/>
          </p:nvSpPr>
          <p:spPr bwMode="auto">
            <a:xfrm rot="18900000">
              <a:off x="3409890" y="2915545"/>
              <a:ext cx="822960" cy="8229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7" name="Oval 5"/>
            <p:cNvSpPr/>
            <p:nvPr/>
          </p:nvSpPr>
          <p:spPr bwMode="auto">
            <a:xfrm rot="18900000">
              <a:off x="3409890" y="1364780"/>
              <a:ext cx="822960" cy="82296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8" name="Oval 6"/>
            <p:cNvSpPr/>
            <p:nvPr/>
          </p:nvSpPr>
          <p:spPr>
            <a:xfrm rot="18900000">
              <a:off x="4466991" y="2421880"/>
              <a:ext cx="259525" cy="259525"/>
            </a:xfrm>
            <a:prstGeom prst="ellipse">
              <a:avLst/>
            </a:prstGeom>
            <a:noFill/>
            <a:ln w="38100">
              <a:solidFill>
                <a:srgbClr val="A5D6E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cxnSp>
          <p:nvCxnSpPr>
            <p:cNvPr id="9" name="Straight Connector 7"/>
            <p:cNvCxnSpPr>
              <a:stCxn id="8" idx="6"/>
              <a:endCxn id="5" idx="2"/>
            </p:cNvCxnSpPr>
            <p:nvPr/>
          </p:nvCxnSpPr>
          <p:spPr>
            <a:xfrm flipV="1">
              <a:off x="4688510" y="2067220"/>
              <a:ext cx="392666" cy="392667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8"/>
            <p:cNvCxnSpPr>
              <a:stCxn id="8" idx="4"/>
              <a:endCxn id="4" idx="1"/>
            </p:cNvCxnSpPr>
            <p:nvPr/>
          </p:nvCxnSpPr>
          <p:spPr>
            <a:xfrm>
              <a:off x="4688510" y="2643398"/>
              <a:ext cx="411671" cy="387581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Straight Connector 9"/>
            <p:cNvCxnSpPr>
              <a:stCxn id="8" idx="2"/>
              <a:endCxn id="6" idx="6"/>
            </p:cNvCxnSpPr>
            <p:nvPr/>
          </p:nvCxnSpPr>
          <p:spPr>
            <a:xfrm flipH="1">
              <a:off x="4112331" y="2643399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" name="Straight Connector 10"/>
            <p:cNvCxnSpPr>
              <a:stCxn id="8" idx="0"/>
              <a:endCxn id="7" idx="4"/>
            </p:cNvCxnSpPr>
            <p:nvPr/>
          </p:nvCxnSpPr>
          <p:spPr>
            <a:xfrm flipH="1" flipV="1">
              <a:off x="4112331" y="2067220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Freeform: Shape 11"/>
            <p:cNvSpPr/>
            <p:nvPr/>
          </p:nvSpPr>
          <p:spPr bwMode="auto">
            <a:xfrm>
              <a:off x="5211267" y="1616984"/>
              <a:ext cx="321738" cy="318553"/>
            </a:xfrm>
            <a:custGeom>
              <a:avLst/>
              <a:gdLst>
                <a:gd name="T0" fmla="*/ 112 w 176"/>
                <a:gd name="T1" fmla="*/ 118 h 174"/>
                <a:gd name="T2" fmla="*/ 120 w 176"/>
                <a:gd name="T3" fmla="*/ 102 h 174"/>
                <a:gd name="T4" fmla="*/ 64 w 176"/>
                <a:gd name="T5" fmla="*/ 94 h 174"/>
                <a:gd name="T6" fmla="*/ 56 w 176"/>
                <a:gd name="T7" fmla="*/ 110 h 174"/>
                <a:gd name="T8" fmla="*/ 64 w 176"/>
                <a:gd name="T9" fmla="*/ 102 h 174"/>
                <a:gd name="T10" fmla="*/ 112 w 176"/>
                <a:gd name="T11" fmla="*/ 110 h 174"/>
                <a:gd name="T12" fmla="*/ 64 w 176"/>
                <a:gd name="T13" fmla="*/ 102 h 174"/>
                <a:gd name="T14" fmla="*/ 152 w 176"/>
                <a:gd name="T15" fmla="*/ 46 h 174"/>
                <a:gd name="T16" fmla="*/ 128 w 176"/>
                <a:gd name="T17" fmla="*/ 17 h 174"/>
                <a:gd name="T18" fmla="*/ 70 w 176"/>
                <a:gd name="T19" fmla="*/ 4 h 174"/>
                <a:gd name="T20" fmla="*/ 28 w 176"/>
                <a:gd name="T21" fmla="*/ 46 h 174"/>
                <a:gd name="T22" fmla="*/ 0 w 176"/>
                <a:gd name="T23" fmla="*/ 54 h 174"/>
                <a:gd name="T24" fmla="*/ 8 w 176"/>
                <a:gd name="T25" fmla="*/ 78 h 174"/>
                <a:gd name="T26" fmla="*/ 16 w 176"/>
                <a:gd name="T27" fmla="*/ 166 h 174"/>
                <a:gd name="T28" fmla="*/ 152 w 176"/>
                <a:gd name="T29" fmla="*/ 174 h 174"/>
                <a:gd name="T30" fmla="*/ 160 w 176"/>
                <a:gd name="T31" fmla="*/ 78 h 174"/>
                <a:gd name="T32" fmla="*/ 176 w 176"/>
                <a:gd name="T33" fmla="*/ 70 h 174"/>
                <a:gd name="T34" fmla="*/ 168 w 176"/>
                <a:gd name="T35" fmla="*/ 46 h 174"/>
                <a:gd name="T36" fmla="*/ 140 w 176"/>
                <a:gd name="T37" fmla="*/ 30 h 174"/>
                <a:gd name="T38" fmla="*/ 143 w 176"/>
                <a:gd name="T39" fmla="*/ 46 h 174"/>
                <a:gd name="T40" fmla="*/ 134 w 176"/>
                <a:gd name="T41" fmla="*/ 40 h 174"/>
                <a:gd name="T42" fmla="*/ 124 w 176"/>
                <a:gd name="T43" fmla="*/ 34 h 174"/>
                <a:gd name="T44" fmla="*/ 115 w 176"/>
                <a:gd name="T45" fmla="*/ 30 h 174"/>
                <a:gd name="T46" fmla="*/ 130 w 176"/>
                <a:gd name="T47" fmla="*/ 24 h 174"/>
                <a:gd name="T48" fmla="*/ 74 w 176"/>
                <a:gd name="T49" fmla="*/ 46 h 174"/>
                <a:gd name="T50" fmla="*/ 127 w 176"/>
                <a:gd name="T51" fmla="*/ 46 h 174"/>
                <a:gd name="T52" fmla="*/ 66 w 176"/>
                <a:gd name="T53" fmla="*/ 11 h 174"/>
                <a:gd name="T54" fmla="*/ 65 w 176"/>
                <a:gd name="T55" fmla="*/ 46 h 174"/>
                <a:gd name="T56" fmla="*/ 46 w 176"/>
                <a:gd name="T57" fmla="*/ 46 h 174"/>
                <a:gd name="T58" fmla="*/ 37 w 176"/>
                <a:gd name="T59" fmla="*/ 46 h 174"/>
                <a:gd name="T60" fmla="*/ 152 w 176"/>
                <a:gd name="T61" fmla="*/ 166 h 174"/>
                <a:gd name="T62" fmla="*/ 24 w 176"/>
                <a:gd name="T63" fmla="*/ 78 h 174"/>
                <a:gd name="T64" fmla="*/ 152 w 176"/>
                <a:gd name="T65" fmla="*/ 166 h 174"/>
                <a:gd name="T66" fmla="*/ 8 w 176"/>
                <a:gd name="T67" fmla="*/ 70 h 174"/>
                <a:gd name="T68" fmla="*/ 168 w 176"/>
                <a:gd name="T69" fmla="*/ 54 h 174"/>
                <a:gd name="T70" fmla="*/ 69 w 176"/>
                <a:gd name="T71" fmla="*/ 22 h 174"/>
                <a:gd name="T72" fmla="*/ 58 w 176"/>
                <a:gd name="T73" fmla="*/ 25 h 174"/>
                <a:gd name="T74" fmla="*/ 69 w 176"/>
                <a:gd name="T75" fmla="*/ 22 h 174"/>
                <a:gd name="T76" fmla="*/ 54 w 176"/>
                <a:gd name="T77" fmla="*/ 32 h 174"/>
                <a:gd name="T78" fmla="*/ 57 w 176"/>
                <a:gd name="T79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" h="174">
                  <a:moveTo>
                    <a:pt x="64" y="118"/>
                  </a:moveTo>
                  <a:cubicBezTo>
                    <a:pt x="112" y="118"/>
                    <a:pt x="112" y="118"/>
                    <a:pt x="112" y="118"/>
                  </a:cubicBezTo>
                  <a:cubicBezTo>
                    <a:pt x="116" y="118"/>
                    <a:pt x="120" y="114"/>
                    <a:pt x="120" y="110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0" y="98"/>
                    <a:pt x="116" y="94"/>
                    <a:pt x="112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0" y="94"/>
                    <a:pt x="56" y="98"/>
                    <a:pt x="56" y="102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56" y="114"/>
                    <a:pt x="60" y="118"/>
                    <a:pt x="64" y="118"/>
                  </a:cubicBezTo>
                  <a:moveTo>
                    <a:pt x="64" y="102"/>
                  </a:moveTo>
                  <a:cubicBezTo>
                    <a:pt x="112" y="102"/>
                    <a:pt x="112" y="102"/>
                    <a:pt x="112" y="102"/>
                  </a:cubicBezTo>
                  <a:cubicBezTo>
                    <a:pt x="112" y="110"/>
                    <a:pt x="112" y="110"/>
                    <a:pt x="112" y="110"/>
                  </a:cubicBezTo>
                  <a:cubicBezTo>
                    <a:pt x="64" y="110"/>
                    <a:pt x="64" y="110"/>
                    <a:pt x="64" y="110"/>
                  </a:cubicBezTo>
                  <a:lnTo>
                    <a:pt x="64" y="102"/>
                  </a:lnTo>
                  <a:close/>
                  <a:moveTo>
                    <a:pt x="168" y="46"/>
                  </a:moveTo>
                  <a:cubicBezTo>
                    <a:pt x="152" y="46"/>
                    <a:pt x="152" y="46"/>
                    <a:pt x="152" y="46"/>
                  </a:cubicBezTo>
                  <a:cubicBezTo>
                    <a:pt x="147" y="28"/>
                    <a:pt x="147" y="28"/>
                    <a:pt x="147" y="28"/>
                  </a:cubicBezTo>
                  <a:cubicBezTo>
                    <a:pt x="145" y="19"/>
                    <a:pt x="136" y="14"/>
                    <a:pt x="128" y="17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3" y="0"/>
                    <a:pt x="53" y="2"/>
                    <a:pt x="49" y="10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4" y="46"/>
                    <a:pt x="0" y="50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4"/>
                    <a:pt x="4" y="78"/>
                    <a:pt x="8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70"/>
                    <a:pt x="20" y="174"/>
                    <a:pt x="24" y="174"/>
                  </a:cubicBezTo>
                  <a:cubicBezTo>
                    <a:pt x="152" y="174"/>
                    <a:pt x="152" y="174"/>
                    <a:pt x="152" y="174"/>
                  </a:cubicBezTo>
                  <a:cubicBezTo>
                    <a:pt x="156" y="174"/>
                    <a:pt x="160" y="170"/>
                    <a:pt x="160" y="166"/>
                  </a:cubicBezTo>
                  <a:cubicBezTo>
                    <a:pt x="160" y="78"/>
                    <a:pt x="160" y="78"/>
                    <a:pt x="160" y="78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72" y="78"/>
                    <a:pt x="176" y="74"/>
                    <a:pt x="176" y="70"/>
                  </a:cubicBezTo>
                  <a:cubicBezTo>
                    <a:pt x="176" y="54"/>
                    <a:pt x="176" y="54"/>
                    <a:pt x="176" y="54"/>
                  </a:cubicBezTo>
                  <a:cubicBezTo>
                    <a:pt x="176" y="50"/>
                    <a:pt x="172" y="46"/>
                    <a:pt x="168" y="46"/>
                  </a:cubicBezTo>
                  <a:moveTo>
                    <a:pt x="130" y="24"/>
                  </a:moveTo>
                  <a:cubicBezTo>
                    <a:pt x="134" y="23"/>
                    <a:pt x="138" y="26"/>
                    <a:pt x="140" y="30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30" y="24"/>
                  </a:lnTo>
                  <a:close/>
                  <a:moveTo>
                    <a:pt x="127" y="46"/>
                  </a:moveTo>
                  <a:cubicBezTo>
                    <a:pt x="74" y="46"/>
                    <a:pt x="74" y="46"/>
                    <a:pt x="74" y="46"/>
                  </a:cubicBezTo>
                  <a:cubicBezTo>
                    <a:pt x="87" y="23"/>
                    <a:pt x="87" y="23"/>
                    <a:pt x="87" y="23"/>
                  </a:cubicBezTo>
                  <a:lnTo>
                    <a:pt x="127" y="46"/>
                  </a:lnTo>
                  <a:close/>
                  <a:moveTo>
                    <a:pt x="56" y="14"/>
                  </a:moveTo>
                  <a:cubicBezTo>
                    <a:pt x="58" y="10"/>
                    <a:pt x="63" y="9"/>
                    <a:pt x="66" y="11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37" y="46"/>
                    <a:pt x="37" y="46"/>
                    <a:pt x="37" y="46"/>
                  </a:cubicBezTo>
                  <a:lnTo>
                    <a:pt x="56" y="14"/>
                  </a:lnTo>
                  <a:close/>
                  <a:moveTo>
                    <a:pt x="152" y="166"/>
                  </a:moveTo>
                  <a:cubicBezTo>
                    <a:pt x="24" y="166"/>
                    <a:pt x="24" y="166"/>
                    <a:pt x="24" y="166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152" y="78"/>
                    <a:pt x="152" y="78"/>
                    <a:pt x="152" y="78"/>
                  </a:cubicBezTo>
                  <a:lnTo>
                    <a:pt x="152" y="166"/>
                  </a:lnTo>
                  <a:close/>
                  <a:moveTo>
                    <a:pt x="168" y="70"/>
                  </a:moveTo>
                  <a:cubicBezTo>
                    <a:pt x="8" y="70"/>
                    <a:pt x="8" y="70"/>
                    <a:pt x="8" y="70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168" y="54"/>
                    <a:pt x="168" y="54"/>
                    <a:pt x="168" y="54"/>
                  </a:cubicBezTo>
                  <a:lnTo>
                    <a:pt x="168" y="70"/>
                  </a:lnTo>
                  <a:close/>
                  <a:moveTo>
                    <a:pt x="69" y="22"/>
                  </a:moveTo>
                  <a:cubicBezTo>
                    <a:pt x="62" y="18"/>
                    <a:pt x="62" y="18"/>
                    <a:pt x="62" y="18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65" y="29"/>
                    <a:pt x="65" y="29"/>
                    <a:pt x="65" y="29"/>
                  </a:cubicBezTo>
                  <a:lnTo>
                    <a:pt x="69" y="22"/>
                  </a:lnTo>
                  <a:close/>
                  <a:moveTo>
                    <a:pt x="61" y="36"/>
                  </a:moveTo>
                  <a:cubicBezTo>
                    <a:pt x="54" y="32"/>
                    <a:pt x="54" y="32"/>
                    <a:pt x="54" y="32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7" y="43"/>
                    <a:pt x="57" y="43"/>
                    <a:pt x="57" y="43"/>
                  </a:cubicBezTo>
                  <a:lnTo>
                    <a:pt x="61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4" name="Freeform: Shape 12"/>
            <p:cNvSpPr/>
            <p:nvPr/>
          </p:nvSpPr>
          <p:spPr bwMode="auto">
            <a:xfrm>
              <a:off x="3689967" y="1615391"/>
              <a:ext cx="262806" cy="321738"/>
            </a:xfrm>
            <a:custGeom>
              <a:avLst/>
              <a:gdLst>
                <a:gd name="T0" fmla="*/ 48 w 144"/>
                <a:gd name="T1" fmla="*/ 0 h 176"/>
                <a:gd name="T2" fmla="*/ 32 w 144"/>
                <a:gd name="T3" fmla="*/ 20 h 176"/>
                <a:gd name="T4" fmla="*/ 40 w 144"/>
                <a:gd name="T5" fmla="*/ 20 h 176"/>
                <a:gd name="T6" fmla="*/ 48 w 144"/>
                <a:gd name="T7" fmla="*/ 8 h 176"/>
                <a:gd name="T8" fmla="*/ 136 w 144"/>
                <a:gd name="T9" fmla="*/ 16 h 176"/>
                <a:gd name="T10" fmla="*/ 128 w 144"/>
                <a:gd name="T11" fmla="*/ 136 h 176"/>
                <a:gd name="T12" fmla="*/ 120 w 144"/>
                <a:gd name="T13" fmla="*/ 140 h 176"/>
                <a:gd name="T14" fmla="*/ 128 w 144"/>
                <a:gd name="T15" fmla="*/ 144 h 176"/>
                <a:gd name="T16" fmla="*/ 144 w 144"/>
                <a:gd name="T17" fmla="*/ 16 h 176"/>
                <a:gd name="T18" fmla="*/ 44 w 144"/>
                <a:gd name="T19" fmla="*/ 128 h 176"/>
                <a:gd name="T20" fmla="*/ 24 w 144"/>
                <a:gd name="T21" fmla="*/ 132 h 176"/>
                <a:gd name="T22" fmla="*/ 44 w 144"/>
                <a:gd name="T23" fmla="*/ 136 h 176"/>
                <a:gd name="T24" fmla="*/ 44 w 144"/>
                <a:gd name="T25" fmla="*/ 128 h 176"/>
                <a:gd name="T26" fmla="*/ 28 w 144"/>
                <a:gd name="T27" fmla="*/ 144 h 176"/>
                <a:gd name="T28" fmla="*/ 28 w 144"/>
                <a:gd name="T29" fmla="*/ 152 h 176"/>
                <a:gd name="T30" fmla="*/ 40 w 144"/>
                <a:gd name="T31" fmla="*/ 148 h 176"/>
                <a:gd name="T32" fmla="*/ 96 w 144"/>
                <a:gd name="T33" fmla="*/ 32 h 176"/>
                <a:gd name="T34" fmla="*/ 0 w 144"/>
                <a:gd name="T35" fmla="*/ 48 h 176"/>
                <a:gd name="T36" fmla="*/ 16 w 144"/>
                <a:gd name="T37" fmla="*/ 176 h 176"/>
                <a:gd name="T38" fmla="*/ 112 w 144"/>
                <a:gd name="T39" fmla="*/ 160 h 176"/>
                <a:gd name="T40" fmla="*/ 96 w 144"/>
                <a:gd name="T41" fmla="*/ 32 h 176"/>
                <a:gd name="T42" fmla="*/ 96 w 144"/>
                <a:gd name="T43" fmla="*/ 168 h 176"/>
                <a:gd name="T44" fmla="*/ 8 w 144"/>
                <a:gd name="T45" fmla="*/ 160 h 176"/>
                <a:gd name="T46" fmla="*/ 45 w 144"/>
                <a:gd name="T47" fmla="*/ 72 h 176"/>
                <a:gd name="T48" fmla="*/ 67 w 144"/>
                <a:gd name="T49" fmla="*/ 72 h 176"/>
                <a:gd name="T50" fmla="*/ 104 w 144"/>
                <a:gd name="T51" fmla="*/ 160 h 176"/>
                <a:gd name="T52" fmla="*/ 56 w 144"/>
                <a:gd name="T53" fmla="*/ 64 h 176"/>
                <a:gd name="T54" fmla="*/ 56 w 144"/>
                <a:gd name="T55" fmla="*/ 72 h 176"/>
                <a:gd name="T56" fmla="*/ 104 w 144"/>
                <a:gd name="T57" fmla="*/ 50 h 176"/>
                <a:gd name="T58" fmla="*/ 56 w 144"/>
                <a:gd name="T59" fmla="*/ 56 h 176"/>
                <a:gd name="T60" fmla="*/ 8 w 144"/>
                <a:gd name="T61" fmla="*/ 50 h 176"/>
                <a:gd name="T62" fmla="*/ 16 w 144"/>
                <a:gd name="T63" fmla="*/ 40 h 176"/>
                <a:gd name="T64" fmla="*/ 104 w 144"/>
                <a:gd name="T65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76">
                  <a:moveTo>
                    <a:pt x="12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39" y="0"/>
                    <a:pt x="32" y="7"/>
                    <a:pt x="32" y="16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4" y="24"/>
                    <a:pt x="36" y="24"/>
                  </a:cubicBezTo>
                  <a:cubicBezTo>
                    <a:pt x="38" y="24"/>
                    <a:pt x="40" y="22"/>
                    <a:pt x="40" y="2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44" y="8"/>
                    <a:pt x="4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2" y="8"/>
                    <a:pt x="136" y="12"/>
                    <a:pt x="136" y="16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6" y="132"/>
                    <a:pt x="132" y="136"/>
                    <a:pt x="128" y="136"/>
                  </a:cubicBezTo>
                  <a:cubicBezTo>
                    <a:pt x="124" y="136"/>
                    <a:pt x="124" y="136"/>
                    <a:pt x="124" y="136"/>
                  </a:cubicBezTo>
                  <a:cubicBezTo>
                    <a:pt x="122" y="136"/>
                    <a:pt x="120" y="138"/>
                    <a:pt x="120" y="140"/>
                  </a:cubicBezTo>
                  <a:cubicBezTo>
                    <a:pt x="120" y="142"/>
                    <a:pt x="122" y="144"/>
                    <a:pt x="124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7" y="144"/>
                    <a:pt x="144" y="137"/>
                    <a:pt x="144" y="128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moveTo>
                    <a:pt x="44" y="128"/>
                  </a:moveTo>
                  <a:cubicBezTo>
                    <a:pt x="28" y="128"/>
                    <a:pt x="28" y="128"/>
                    <a:pt x="28" y="128"/>
                  </a:cubicBezTo>
                  <a:cubicBezTo>
                    <a:pt x="26" y="128"/>
                    <a:pt x="24" y="130"/>
                    <a:pt x="24" y="132"/>
                  </a:cubicBezTo>
                  <a:cubicBezTo>
                    <a:pt x="24" y="134"/>
                    <a:pt x="26" y="136"/>
                    <a:pt x="28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6" y="136"/>
                    <a:pt x="48" y="134"/>
                    <a:pt x="48" y="132"/>
                  </a:cubicBezTo>
                  <a:cubicBezTo>
                    <a:pt x="48" y="130"/>
                    <a:pt x="46" y="128"/>
                    <a:pt x="44" y="128"/>
                  </a:cubicBezTo>
                  <a:moveTo>
                    <a:pt x="36" y="144"/>
                  </a:moveTo>
                  <a:cubicBezTo>
                    <a:pt x="28" y="144"/>
                    <a:pt x="28" y="144"/>
                    <a:pt x="28" y="144"/>
                  </a:cubicBezTo>
                  <a:cubicBezTo>
                    <a:pt x="26" y="144"/>
                    <a:pt x="24" y="146"/>
                    <a:pt x="24" y="148"/>
                  </a:cubicBezTo>
                  <a:cubicBezTo>
                    <a:pt x="24" y="150"/>
                    <a:pt x="26" y="152"/>
                    <a:pt x="28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8" y="152"/>
                    <a:pt x="40" y="150"/>
                    <a:pt x="40" y="148"/>
                  </a:cubicBezTo>
                  <a:cubicBezTo>
                    <a:pt x="40" y="146"/>
                    <a:pt x="38" y="144"/>
                    <a:pt x="36" y="144"/>
                  </a:cubicBezTo>
                  <a:moveTo>
                    <a:pt x="96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7" y="32"/>
                    <a:pt x="0" y="39"/>
                    <a:pt x="0" y="4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9"/>
                    <a:pt x="7" y="176"/>
                    <a:pt x="16" y="176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105" y="176"/>
                    <a:pt x="112" y="169"/>
                    <a:pt x="112" y="160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39"/>
                    <a:pt x="105" y="32"/>
                    <a:pt x="96" y="32"/>
                  </a:cubicBezTo>
                  <a:moveTo>
                    <a:pt x="104" y="160"/>
                  </a:moveTo>
                  <a:cubicBezTo>
                    <a:pt x="104" y="164"/>
                    <a:pt x="100" y="168"/>
                    <a:pt x="9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2" y="168"/>
                    <a:pt x="8" y="164"/>
                    <a:pt x="8" y="1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8" y="67"/>
                    <a:pt x="29" y="71"/>
                    <a:pt x="45" y="72"/>
                  </a:cubicBezTo>
                  <a:cubicBezTo>
                    <a:pt x="46" y="76"/>
                    <a:pt x="51" y="80"/>
                    <a:pt x="56" y="80"/>
                  </a:cubicBezTo>
                  <a:cubicBezTo>
                    <a:pt x="61" y="80"/>
                    <a:pt x="66" y="76"/>
                    <a:pt x="67" y="72"/>
                  </a:cubicBezTo>
                  <a:cubicBezTo>
                    <a:pt x="83" y="71"/>
                    <a:pt x="94" y="67"/>
                    <a:pt x="104" y="60"/>
                  </a:cubicBezTo>
                  <a:lnTo>
                    <a:pt x="104" y="160"/>
                  </a:lnTo>
                  <a:close/>
                  <a:moveTo>
                    <a:pt x="52" y="68"/>
                  </a:moveTo>
                  <a:cubicBezTo>
                    <a:pt x="52" y="66"/>
                    <a:pt x="54" y="64"/>
                    <a:pt x="56" y="64"/>
                  </a:cubicBezTo>
                  <a:cubicBezTo>
                    <a:pt x="58" y="64"/>
                    <a:pt x="60" y="66"/>
                    <a:pt x="60" y="68"/>
                  </a:cubicBezTo>
                  <a:cubicBezTo>
                    <a:pt x="60" y="70"/>
                    <a:pt x="58" y="72"/>
                    <a:pt x="56" y="72"/>
                  </a:cubicBezTo>
                  <a:cubicBezTo>
                    <a:pt x="54" y="72"/>
                    <a:pt x="52" y="70"/>
                    <a:pt x="52" y="68"/>
                  </a:cubicBezTo>
                  <a:moveTo>
                    <a:pt x="104" y="50"/>
                  </a:moveTo>
                  <a:cubicBezTo>
                    <a:pt x="96" y="58"/>
                    <a:pt x="85" y="62"/>
                    <a:pt x="67" y="64"/>
                  </a:cubicBezTo>
                  <a:cubicBezTo>
                    <a:pt x="65" y="59"/>
                    <a:pt x="61" y="56"/>
                    <a:pt x="56" y="56"/>
                  </a:cubicBezTo>
                  <a:cubicBezTo>
                    <a:pt x="51" y="56"/>
                    <a:pt x="47" y="59"/>
                    <a:pt x="45" y="64"/>
                  </a:cubicBezTo>
                  <a:cubicBezTo>
                    <a:pt x="27" y="62"/>
                    <a:pt x="16" y="58"/>
                    <a:pt x="8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4"/>
                    <a:pt x="12" y="40"/>
                    <a:pt x="1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100" y="40"/>
                    <a:pt x="104" y="44"/>
                    <a:pt x="104" y="48"/>
                  </a:cubicBezTo>
                  <a:lnTo>
                    <a:pt x="104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5" name="Freeform: Shape 13"/>
            <p:cNvSpPr/>
            <p:nvPr/>
          </p:nvSpPr>
          <p:spPr bwMode="auto">
            <a:xfrm>
              <a:off x="3660501" y="3195622"/>
              <a:ext cx="321738" cy="262806"/>
            </a:xfrm>
            <a:custGeom>
              <a:avLst/>
              <a:gdLst>
                <a:gd name="T0" fmla="*/ 116 w 176"/>
                <a:gd name="T1" fmla="*/ 32 h 144"/>
                <a:gd name="T2" fmla="*/ 116 w 176"/>
                <a:gd name="T3" fmla="*/ 24 h 144"/>
                <a:gd name="T4" fmla="*/ 80 w 176"/>
                <a:gd name="T5" fmla="*/ 28 h 144"/>
                <a:gd name="T6" fmla="*/ 132 w 176"/>
                <a:gd name="T7" fmla="*/ 32 h 144"/>
                <a:gd name="T8" fmla="*/ 132 w 176"/>
                <a:gd name="T9" fmla="*/ 24 h 144"/>
                <a:gd name="T10" fmla="*/ 132 w 176"/>
                <a:gd name="T11" fmla="*/ 32 h 144"/>
                <a:gd name="T12" fmla="*/ 152 w 176"/>
                <a:gd name="T13" fmla="*/ 28 h 144"/>
                <a:gd name="T14" fmla="*/ 144 w 176"/>
                <a:gd name="T15" fmla="*/ 28 h 144"/>
                <a:gd name="T16" fmla="*/ 148 w 176"/>
                <a:gd name="T17" fmla="*/ 64 h 144"/>
                <a:gd name="T18" fmla="*/ 112 w 176"/>
                <a:gd name="T19" fmla="*/ 68 h 144"/>
                <a:gd name="T20" fmla="*/ 148 w 176"/>
                <a:gd name="T21" fmla="*/ 72 h 144"/>
                <a:gd name="T22" fmla="*/ 148 w 176"/>
                <a:gd name="T23" fmla="*/ 64 h 144"/>
                <a:gd name="T24" fmla="*/ 116 w 176"/>
                <a:gd name="T25" fmla="*/ 80 h 144"/>
                <a:gd name="T26" fmla="*/ 116 w 176"/>
                <a:gd name="T27" fmla="*/ 88 h 144"/>
                <a:gd name="T28" fmla="*/ 152 w 176"/>
                <a:gd name="T29" fmla="*/ 84 h 144"/>
                <a:gd name="T30" fmla="*/ 148 w 176"/>
                <a:gd name="T31" fmla="*/ 48 h 144"/>
                <a:gd name="T32" fmla="*/ 112 w 176"/>
                <a:gd name="T33" fmla="*/ 52 h 144"/>
                <a:gd name="T34" fmla="*/ 148 w 176"/>
                <a:gd name="T35" fmla="*/ 56 h 144"/>
                <a:gd name="T36" fmla="*/ 148 w 176"/>
                <a:gd name="T37" fmla="*/ 48 h 144"/>
                <a:gd name="T38" fmla="*/ 72 w 176"/>
                <a:gd name="T39" fmla="*/ 28 h 144"/>
                <a:gd name="T40" fmla="*/ 64 w 176"/>
                <a:gd name="T41" fmla="*/ 28 h 144"/>
                <a:gd name="T42" fmla="*/ 52 w 176"/>
                <a:gd name="T43" fmla="*/ 104 h 144"/>
                <a:gd name="T44" fmla="*/ 152 w 176"/>
                <a:gd name="T45" fmla="*/ 100 h 144"/>
                <a:gd name="T46" fmla="*/ 52 w 176"/>
                <a:gd name="T47" fmla="*/ 96 h 144"/>
                <a:gd name="T48" fmla="*/ 52 w 176"/>
                <a:gd name="T49" fmla="*/ 104 h 144"/>
                <a:gd name="T50" fmla="*/ 148 w 176"/>
                <a:gd name="T51" fmla="*/ 120 h 144"/>
                <a:gd name="T52" fmla="*/ 148 w 176"/>
                <a:gd name="T53" fmla="*/ 112 h 144"/>
                <a:gd name="T54" fmla="*/ 48 w 176"/>
                <a:gd name="T55" fmla="*/ 116 h 144"/>
                <a:gd name="T56" fmla="*/ 168 w 176"/>
                <a:gd name="T57" fmla="*/ 0 h 144"/>
                <a:gd name="T58" fmla="*/ 24 w 176"/>
                <a:gd name="T59" fmla="*/ 8 h 144"/>
                <a:gd name="T60" fmla="*/ 8 w 176"/>
                <a:gd name="T61" fmla="*/ 24 h 144"/>
                <a:gd name="T62" fmla="*/ 0 w 176"/>
                <a:gd name="T63" fmla="*/ 120 h 144"/>
                <a:gd name="T64" fmla="*/ 168 w 176"/>
                <a:gd name="T65" fmla="*/ 144 h 144"/>
                <a:gd name="T66" fmla="*/ 176 w 176"/>
                <a:gd name="T67" fmla="*/ 8 h 144"/>
                <a:gd name="T68" fmla="*/ 168 w 176"/>
                <a:gd name="T69" fmla="*/ 136 h 144"/>
                <a:gd name="T70" fmla="*/ 8 w 176"/>
                <a:gd name="T71" fmla="*/ 120 h 144"/>
                <a:gd name="T72" fmla="*/ 24 w 176"/>
                <a:gd name="T73" fmla="*/ 32 h 144"/>
                <a:gd name="T74" fmla="*/ 28 w 176"/>
                <a:gd name="T75" fmla="*/ 120 h 144"/>
                <a:gd name="T76" fmla="*/ 32 w 176"/>
                <a:gd name="T77" fmla="*/ 8 h 144"/>
                <a:gd name="T78" fmla="*/ 168 w 176"/>
                <a:gd name="T79" fmla="*/ 136 h 144"/>
                <a:gd name="T80" fmla="*/ 56 w 176"/>
                <a:gd name="T81" fmla="*/ 28 h 144"/>
                <a:gd name="T82" fmla="*/ 48 w 176"/>
                <a:gd name="T83" fmla="*/ 28 h 144"/>
                <a:gd name="T84" fmla="*/ 52 w 176"/>
                <a:gd name="T85" fmla="*/ 88 h 144"/>
                <a:gd name="T86" fmla="*/ 96 w 176"/>
                <a:gd name="T87" fmla="*/ 84 h 144"/>
                <a:gd name="T88" fmla="*/ 92 w 176"/>
                <a:gd name="T89" fmla="*/ 48 h 144"/>
                <a:gd name="T90" fmla="*/ 48 w 176"/>
                <a:gd name="T91" fmla="*/ 52 h 144"/>
                <a:gd name="T92" fmla="*/ 52 w 176"/>
                <a:gd name="T93" fmla="*/ 88 h 144"/>
                <a:gd name="T94" fmla="*/ 88 w 176"/>
                <a:gd name="T95" fmla="*/ 56 h 144"/>
                <a:gd name="T96" fmla="*/ 56 w 176"/>
                <a:gd name="T97" fmla="*/ 8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6" h="144">
                  <a:moveTo>
                    <a:pt x="84" y="32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18" y="32"/>
                    <a:pt x="120" y="30"/>
                    <a:pt x="120" y="28"/>
                  </a:cubicBezTo>
                  <a:cubicBezTo>
                    <a:pt x="120" y="26"/>
                    <a:pt x="118" y="24"/>
                    <a:pt x="116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2" y="24"/>
                    <a:pt x="80" y="26"/>
                    <a:pt x="80" y="28"/>
                  </a:cubicBezTo>
                  <a:cubicBezTo>
                    <a:pt x="80" y="30"/>
                    <a:pt x="82" y="32"/>
                    <a:pt x="84" y="32"/>
                  </a:cubicBezTo>
                  <a:moveTo>
                    <a:pt x="132" y="32"/>
                  </a:moveTo>
                  <a:cubicBezTo>
                    <a:pt x="134" y="32"/>
                    <a:pt x="136" y="30"/>
                    <a:pt x="136" y="28"/>
                  </a:cubicBezTo>
                  <a:cubicBezTo>
                    <a:pt x="136" y="26"/>
                    <a:pt x="134" y="24"/>
                    <a:pt x="132" y="24"/>
                  </a:cubicBezTo>
                  <a:cubicBezTo>
                    <a:pt x="130" y="24"/>
                    <a:pt x="128" y="26"/>
                    <a:pt x="128" y="28"/>
                  </a:cubicBezTo>
                  <a:cubicBezTo>
                    <a:pt x="128" y="30"/>
                    <a:pt x="130" y="32"/>
                    <a:pt x="132" y="32"/>
                  </a:cubicBezTo>
                  <a:moveTo>
                    <a:pt x="148" y="32"/>
                  </a:moveTo>
                  <a:cubicBezTo>
                    <a:pt x="150" y="32"/>
                    <a:pt x="152" y="30"/>
                    <a:pt x="152" y="28"/>
                  </a:cubicBezTo>
                  <a:cubicBezTo>
                    <a:pt x="152" y="26"/>
                    <a:pt x="150" y="24"/>
                    <a:pt x="148" y="24"/>
                  </a:cubicBezTo>
                  <a:cubicBezTo>
                    <a:pt x="146" y="24"/>
                    <a:pt x="144" y="26"/>
                    <a:pt x="144" y="28"/>
                  </a:cubicBezTo>
                  <a:cubicBezTo>
                    <a:pt x="144" y="30"/>
                    <a:pt x="146" y="32"/>
                    <a:pt x="148" y="32"/>
                  </a:cubicBezTo>
                  <a:moveTo>
                    <a:pt x="148" y="64"/>
                  </a:moveTo>
                  <a:cubicBezTo>
                    <a:pt x="116" y="64"/>
                    <a:pt x="116" y="64"/>
                    <a:pt x="116" y="64"/>
                  </a:cubicBezTo>
                  <a:cubicBezTo>
                    <a:pt x="114" y="64"/>
                    <a:pt x="112" y="66"/>
                    <a:pt x="112" y="68"/>
                  </a:cubicBezTo>
                  <a:cubicBezTo>
                    <a:pt x="112" y="70"/>
                    <a:pt x="114" y="72"/>
                    <a:pt x="116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50" y="72"/>
                    <a:pt x="152" y="70"/>
                    <a:pt x="152" y="68"/>
                  </a:cubicBezTo>
                  <a:cubicBezTo>
                    <a:pt x="152" y="66"/>
                    <a:pt x="150" y="64"/>
                    <a:pt x="148" y="64"/>
                  </a:cubicBezTo>
                  <a:moveTo>
                    <a:pt x="148" y="80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14" y="80"/>
                    <a:pt x="112" y="82"/>
                    <a:pt x="112" y="84"/>
                  </a:cubicBezTo>
                  <a:cubicBezTo>
                    <a:pt x="112" y="86"/>
                    <a:pt x="114" y="88"/>
                    <a:pt x="116" y="88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150" y="88"/>
                    <a:pt x="152" y="86"/>
                    <a:pt x="152" y="84"/>
                  </a:cubicBezTo>
                  <a:cubicBezTo>
                    <a:pt x="152" y="82"/>
                    <a:pt x="150" y="80"/>
                    <a:pt x="148" y="80"/>
                  </a:cubicBezTo>
                  <a:moveTo>
                    <a:pt x="148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2" y="50"/>
                    <a:pt x="112" y="52"/>
                  </a:cubicBezTo>
                  <a:cubicBezTo>
                    <a:pt x="112" y="54"/>
                    <a:pt x="114" y="56"/>
                    <a:pt x="116" y="56"/>
                  </a:cubicBezTo>
                  <a:cubicBezTo>
                    <a:pt x="148" y="56"/>
                    <a:pt x="148" y="56"/>
                    <a:pt x="148" y="56"/>
                  </a:cubicBezTo>
                  <a:cubicBezTo>
                    <a:pt x="150" y="56"/>
                    <a:pt x="152" y="54"/>
                    <a:pt x="152" y="52"/>
                  </a:cubicBezTo>
                  <a:cubicBezTo>
                    <a:pt x="152" y="50"/>
                    <a:pt x="150" y="48"/>
                    <a:pt x="148" y="48"/>
                  </a:cubicBezTo>
                  <a:moveTo>
                    <a:pt x="68" y="32"/>
                  </a:moveTo>
                  <a:cubicBezTo>
                    <a:pt x="70" y="32"/>
                    <a:pt x="72" y="30"/>
                    <a:pt x="72" y="28"/>
                  </a:cubicBezTo>
                  <a:cubicBezTo>
                    <a:pt x="72" y="26"/>
                    <a:pt x="70" y="24"/>
                    <a:pt x="68" y="24"/>
                  </a:cubicBezTo>
                  <a:cubicBezTo>
                    <a:pt x="66" y="24"/>
                    <a:pt x="64" y="26"/>
                    <a:pt x="64" y="28"/>
                  </a:cubicBezTo>
                  <a:cubicBezTo>
                    <a:pt x="64" y="30"/>
                    <a:pt x="66" y="32"/>
                    <a:pt x="68" y="32"/>
                  </a:cubicBezTo>
                  <a:moveTo>
                    <a:pt x="52" y="104"/>
                  </a:moveTo>
                  <a:cubicBezTo>
                    <a:pt x="148" y="104"/>
                    <a:pt x="148" y="104"/>
                    <a:pt x="148" y="104"/>
                  </a:cubicBezTo>
                  <a:cubicBezTo>
                    <a:pt x="150" y="104"/>
                    <a:pt x="152" y="102"/>
                    <a:pt x="152" y="100"/>
                  </a:cubicBezTo>
                  <a:cubicBezTo>
                    <a:pt x="152" y="98"/>
                    <a:pt x="150" y="96"/>
                    <a:pt x="148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0" y="96"/>
                    <a:pt x="48" y="98"/>
                    <a:pt x="48" y="100"/>
                  </a:cubicBezTo>
                  <a:cubicBezTo>
                    <a:pt x="48" y="102"/>
                    <a:pt x="50" y="104"/>
                    <a:pt x="52" y="104"/>
                  </a:cubicBezTo>
                  <a:moveTo>
                    <a:pt x="52" y="120"/>
                  </a:moveTo>
                  <a:cubicBezTo>
                    <a:pt x="148" y="120"/>
                    <a:pt x="148" y="120"/>
                    <a:pt x="148" y="120"/>
                  </a:cubicBezTo>
                  <a:cubicBezTo>
                    <a:pt x="150" y="120"/>
                    <a:pt x="152" y="118"/>
                    <a:pt x="152" y="116"/>
                  </a:cubicBezTo>
                  <a:cubicBezTo>
                    <a:pt x="152" y="114"/>
                    <a:pt x="150" y="112"/>
                    <a:pt x="148" y="112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50" y="112"/>
                    <a:pt x="48" y="114"/>
                    <a:pt x="48" y="116"/>
                  </a:cubicBezTo>
                  <a:cubicBezTo>
                    <a:pt x="48" y="118"/>
                    <a:pt x="50" y="120"/>
                    <a:pt x="52" y="120"/>
                  </a:cubicBezTo>
                  <a:moveTo>
                    <a:pt x="16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4" y="4"/>
                    <a:pt x="24" y="8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33"/>
                    <a:pt x="11" y="144"/>
                    <a:pt x="24" y="144"/>
                  </a:cubicBezTo>
                  <a:cubicBezTo>
                    <a:pt x="168" y="144"/>
                    <a:pt x="168" y="144"/>
                    <a:pt x="168" y="144"/>
                  </a:cubicBezTo>
                  <a:cubicBezTo>
                    <a:pt x="172" y="144"/>
                    <a:pt x="176" y="140"/>
                    <a:pt x="176" y="136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176" y="4"/>
                    <a:pt x="172" y="0"/>
                    <a:pt x="168" y="0"/>
                  </a:cubicBezTo>
                  <a:moveTo>
                    <a:pt x="168" y="136"/>
                  </a:moveTo>
                  <a:cubicBezTo>
                    <a:pt x="24" y="136"/>
                    <a:pt x="24" y="136"/>
                    <a:pt x="24" y="136"/>
                  </a:cubicBezTo>
                  <a:cubicBezTo>
                    <a:pt x="15" y="136"/>
                    <a:pt x="8" y="129"/>
                    <a:pt x="8" y="12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30" y="120"/>
                    <a:pt x="32" y="118"/>
                    <a:pt x="32" y="116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168" y="8"/>
                    <a:pt x="168" y="8"/>
                    <a:pt x="168" y="8"/>
                  </a:cubicBezTo>
                  <a:lnTo>
                    <a:pt x="168" y="136"/>
                  </a:lnTo>
                  <a:close/>
                  <a:moveTo>
                    <a:pt x="52" y="32"/>
                  </a:moveTo>
                  <a:cubicBezTo>
                    <a:pt x="54" y="32"/>
                    <a:pt x="56" y="30"/>
                    <a:pt x="56" y="28"/>
                  </a:cubicBezTo>
                  <a:cubicBezTo>
                    <a:pt x="56" y="26"/>
                    <a:pt x="54" y="24"/>
                    <a:pt x="52" y="24"/>
                  </a:cubicBezTo>
                  <a:cubicBezTo>
                    <a:pt x="50" y="24"/>
                    <a:pt x="48" y="26"/>
                    <a:pt x="48" y="28"/>
                  </a:cubicBezTo>
                  <a:cubicBezTo>
                    <a:pt x="48" y="30"/>
                    <a:pt x="50" y="32"/>
                    <a:pt x="52" y="32"/>
                  </a:cubicBezTo>
                  <a:moveTo>
                    <a:pt x="52" y="88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4" y="88"/>
                    <a:pt x="96" y="86"/>
                    <a:pt x="96" y="84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0"/>
                    <a:pt x="94" y="48"/>
                    <a:pt x="9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0" y="48"/>
                    <a:pt x="48" y="50"/>
                    <a:pt x="48" y="52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8" y="86"/>
                    <a:pt x="50" y="88"/>
                    <a:pt x="52" y="88"/>
                  </a:cubicBezTo>
                  <a:moveTo>
                    <a:pt x="56" y="56"/>
                  </a:moveTo>
                  <a:cubicBezTo>
                    <a:pt x="88" y="56"/>
                    <a:pt x="88" y="56"/>
                    <a:pt x="88" y="56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56" y="80"/>
                    <a:pt x="56" y="80"/>
                    <a:pt x="56" y="80"/>
                  </a:cubicBezTo>
                  <a:lnTo>
                    <a:pt x="56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6" name="Freeform: Shape 14"/>
            <p:cNvSpPr/>
            <p:nvPr/>
          </p:nvSpPr>
          <p:spPr bwMode="auto">
            <a:xfrm>
              <a:off x="5211267" y="3195622"/>
              <a:ext cx="321738" cy="262806"/>
            </a:xfrm>
            <a:custGeom>
              <a:avLst/>
              <a:gdLst>
                <a:gd name="T0" fmla="*/ 36 w 176"/>
                <a:gd name="T1" fmla="*/ 88 h 144"/>
                <a:gd name="T2" fmla="*/ 32 w 176"/>
                <a:gd name="T3" fmla="*/ 116 h 144"/>
                <a:gd name="T4" fmla="*/ 60 w 176"/>
                <a:gd name="T5" fmla="*/ 120 h 144"/>
                <a:gd name="T6" fmla="*/ 64 w 176"/>
                <a:gd name="T7" fmla="*/ 92 h 144"/>
                <a:gd name="T8" fmla="*/ 56 w 176"/>
                <a:gd name="T9" fmla="*/ 112 h 144"/>
                <a:gd name="T10" fmla="*/ 40 w 176"/>
                <a:gd name="T11" fmla="*/ 96 h 144"/>
                <a:gd name="T12" fmla="*/ 56 w 176"/>
                <a:gd name="T13" fmla="*/ 112 h 144"/>
                <a:gd name="T14" fmla="*/ 116 w 176"/>
                <a:gd name="T15" fmla="*/ 88 h 144"/>
                <a:gd name="T16" fmla="*/ 112 w 176"/>
                <a:gd name="T17" fmla="*/ 116 h 144"/>
                <a:gd name="T18" fmla="*/ 140 w 176"/>
                <a:gd name="T19" fmla="*/ 120 h 144"/>
                <a:gd name="T20" fmla="*/ 144 w 176"/>
                <a:gd name="T21" fmla="*/ 92 h 144"/>
                <a:gd name="T22" fmla="*/ 136 w 176"/>
                <a:gd name="T23" fmla="*/ 112 h 144"/>
                <a:gd name="T24" fmla="*/ 120 w 176"/>
                <a:gd name="T25" fmla="*/ 96 h 144"/>
                <a:gd name="T26" fmla="*/ 136 w 176"/>
                <a:gd name="T27" fmla="*/ 112 h 144"/>
                <a:gd name="T28" fmla="*/ 168 w 176"/>
                <a:gd name="T29" fmla="*/ 136 h 144"/>
                <a:gd name="T30" fmla="*/ 172 w 176"/>
                <a:gd name="T31" fmla="*/ 32 h 144"/>
                <a:gd name="T32" fmla="*/ 172 w 176"/>
                <a:gd name="T33" fmla="*/ 24 h 144"/>
                <a:gd name="T34" fmla="*/ 168 w 176"/>
                <a:gd name="T35" fmla="*/ 8 h 144"/>
                <a:gd name="T36" fmla="*/ 16 w 176"/>
                <a:gd name="T37" fmla="*/ 0 h 144"/>
                <a:gd name="T38" fmla="*/ 8 w 176"/>
                <a:gd name="T39" fmla="*/ 24 h 144"/>
                <a:gd name="T40" fmla="*/ 0 w 176"/>
                <a:gd name="T41" fmla="*/ 28 h 144"/>
                <a:gd name="T42" fmla="*/ 8 w 176"/>
                <a:gd name="T43" fmla="*/ 32 h 144"/>
                <a:gd name="T44" fmla="*/ 4 w 176"/>
                <a:gd name="T45" fmla="*/ 136 h 144"/>
                <a:gd name="T46" fmla="*/ 4 w 176"/>
                <a:gd name="T47" fmla="*/ 144 h 144"/>
                <a:gd name="T48" fmla="*/ 176 w 176"/>
                <a:gd name="T49" fmla="*/ 140 h 144"/>
                <a:gd name="T50" fmla="*/ 96 w 176"/>
                <a:gd name="T51" fmla="*/ 136 h 144"/>
                <a:gd name="T52" fmla="*/ 80 w 176"/>
                <a:gd name="T53" fmla="*/ 96 h 144"/>
                <a:gd name="T54" fmla="*/ 96 w 176"/>
                <a:gd name="T55" fmla="*/ 136 h 144"/>
                <a:gd name="T56" fmla="*/ 104 w 176"/>
                <a:gd name="T57" fmla="*/ 136 h 144"/>
                <a:gd name="T58" fmla="*/ 100 w 176"/>
                <a:gd name="T59" fmla="*/ 88 h 144"/>
                <a:gd name="T60" fmla="*/ 72 w 176"/>
                <a:gd name="T61" fmla="*/ 92 h 144"/>
                <a:gd name="T62" fmla="*/ 16 w 176"/>
                <a:gd name="T63" fmla="*/ 136 h 144"/>
                <a:gd name="T64" fmla="*/ 28 w 176"/>
                <a:gd name="T65" fmla="*/ 56 h 144"/>
                <a:gd name="T66" fmla="*/ 52 w 176"/>
                <a:gd name="T67" fmla="*/ 56 h 144"/>
                <a:gd name="T68" fmla="*/ 76 w 176"/>
                <a:gd name="T69" fmla="*/ 56 h 144"/>
                <a:gd name="T70" fmla="*/ 100 w 176"/>
                <a:gd name="T71" fmla="*/ 56 h 144"/>
                <a:gd name="T72" fmla="*/ 124 w 176"/>
                <a:gd name="T73" fmla="*/ 56 h 144"/>
                <a:gd name="T74" fmla="*/ 148 w 176"/>
                <a:gd name="T75" fmla="*/ 56 h 144"/>
                <a:gd name="T76" fmla="*/ 160 w 176"/>
                <a:gd name="T77" fmla="*/ 136 h 144"/>
                <a:gd name="T78" fmla="*/ 20 w 176"/>
                <a:gd name="T79" fmla="*/ 32 h 144"/>
                <a:gd name="T80" fmla="*/ 36 w 176"/>
                <a:gd name="T81" fmla="*/ 40 h 144"/>
                <a:gd name="T82" fmla="*/ 20 w 176"/>
                <a:gd name="T83" fmla="*/ 40 h 144"/>
                <a:gd name="T84" fmla="*/ 44 w 176"/>
                <a:gd name="T85" fmla="*/ 32 h 144"/>
                <a:gd name="T86" fmla="*/ 60 w 176"/>
                <a:gd name="T87" fmla="*/ 40 h 144"/>
                <a:gd name="T88" fmla="*/ 44 w 176"/>
                <a:gd name="T89" fmla="*/ 40 h 144"/>
                <a:gd name="T90" fmla="*/ 68 w 176"/>
                <a:gd name="T91" fmla="*/ 32 h 144"/>
                <a:gd name="T92" fmla="*/ 84 w 176"/>
                <a:gd name="T93" fmla="*/ 40 h 144"/>
                <a:gd name="T94" fmla="*/ 68 w 176"/>
                <a:gd name="T95" fmla="*/ 40 h 144"/>
                <a:gd name="T96" fmla="*/ 92 w 176"/>
                <a:gd name="T97" fmla="*/ 32 h 144"/>
                <a:gd name="T98" fmla="*/ 108 w 176"/>
                <a:gd name="T99" fmla="*/ 40 h 144"/>
                <a:gd name="T100" fmla="*/ 92 w 176"/>
                <a:gd name="T101" fmla="*/ 40 h 144"/>
                <a:gd name="T102" fmla="*/ 116 w 176"/>
                <a:gd name="T103" fmla="*/ 32 h 144"/>
                <a:gd name="T104" fmla="*/ 132 w 176"/>
                <a:gd name="T105" fmla="*/ 40 h 144"/>
                <a:gd name="T106" fmla="*/ 116 w 176"/>
                <a:gd name="T107" fmla="*/ 40 h 144"/>
                <a:gd name="T108" fmla="*/ 140 w 176"/>
                <a:gd name="T109" fmla="*/ 32 h 144"/>
                <a:gd name="T110" fmla="*/ 156 w 176"/>
                <a:gd name="T111" fmla="*/ 40 h 144"/>
                <a:gd name="T112" fmla="*/ 140 w 176"/>
                <a:gd name="T113" fmla="*/ 40 h 144"/>
                <a:gd name="T114" fmla="*/ 16 w 176"/>
                <a:gd name="T115" fmla="*/ 24 h 144"/>
                <a:gd name="T116" fmla="*/ 160 w 176"/>
                <a:gd name="T117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44">
                  <a:moveTo>
                    <a:pt x="60" y="88"/>
                  </a:moveTo>
                  <a:cubicBezTo>
                    <a:pt x="36" y="88"/>
                    <a:pt x="36" y="88"/>
                    <a:pt x="36" y="88"/>
                  </a:cubicBezTo>
                  <a:cubicBezTo>
                    <a:pt x="34" y="88"/>
                    <a:pt x="32" y="90"/>
                    <a:pt x="32" y="92"/>
                  </a:cubicBezTo>
                  <a:cubicBezTo>
                    <a:pt x="32" y="116"/>
                    <a:pt x="32" y="116"/>
                    <a:pt x="32" y="116"/>
                  </a:cubicBezTo>
                  <a:cubicBezTo>
                    <a:pt x="32" y="118"/>
                    <a:pt x="34" y="120"/>
                    <a:pt x="36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2" y="120"/>
                    <a:pt x="64" y="118"/>
                    <a:pt x="64" y="116"/>
                  </a:cubicBezTo>
                  <a:cubicBezTo>
                    <a:pt x="64" y="92"/>
                    <a:pt x="64" y="92"/>
                    <a:pt x="64" y="92"/>
                  </a:cubicBezTo>
                  <a:cubicBezTo>
                    <a:pt x="64" y="90"/>
                    <a:pt x="62" y="88"/>
                    <a:pt x="60" y="88"/>
                  </a:cubicBezTo>
                  <a:moveTo>
                    <a:pt x="56" y="112"/>
                  </a:moveTo>
                  <a:cubicBezTo>
                    <a:pt x="40" y="112"/>
                    <a:pt x="40" y="112"/>
                    <a:pt x="40" y="11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56" y="96"/>
                    <a:pt x="56" y="96"/>
                    <a:pt x="56" y="96"/>
                  </a:cubicBezTo>
                  <a:lnTo>
                    <a:pt x="56" y="112"/>
                  </a:lnTo>
                  <a:close/>
                  <a:moveTo>
                    <a:pt x="140" y="88"/>
                  </a:moveTo>
                  <a:cubicBezTo>
                    <a:pt x="116" y="88"/>
                    <a:pt x="116" y="88"/>
                    <a:pt x="116" y="88"/>
                  </a:cubicBezTo>
                  <a:cubicBezTo>
                    <a:pt x="114" y="88"/>
                    <a:pt x="112" y="90"/>
                    <a:pt x="112" y="92"/>
                  </a:cubicBezTo>
                  <a:cubicBezTo>
                    <a:pt x="112" y="116"/>
                    <a:pt x="112" y="116"/>
                    <a:pt x="112" y="116"/>
                  </a:cubicBezTo>
                  <a:cubicBezTo>
                    <a:pt x="112" y="118"/>
                    <a:pt x="114" y="120"/>
                    <a:pt x="116" y="120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42" y="120"/>
                    <a:pt x="144" y="118"/>
                    <a:pt x="144" y="116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4" y="90"/>
                    <a:pt x="142" y="88"/>
                    <a:pt x="140" y="88"/>
                  </a:cubicBezTo>
                  <a:moveTo>
                    <a:pt x="136" y="112"/>
                  </a:moveTo>
                  <a:cubicBezTo>
                    <a:pt x="120" y="112"/>
                    <a:pt x="120" y="112"/>
                    <a:pt x="120" y="112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36" y="96"/>
                    <a:pt x="136" y="96"/>
                    <a:pt x="136" y="96"/>
                  </a:cubicBezTo>
                  <a:lnTo>
                    <a:pt x="136" y="112"/>
                  </a:lnTo>
                  <a:close/>
                  <a:moveTo>
                    <a:pt x="172" y="136"/>
                  </a:moveTo>
                  <a:cubicBezTo>
                    <a:pt x="168" y="136"/>
                    <a:pt x="168" y="136"/>
                    <a:pt x="168" y="136"/>
                  </a:cubicBezTo>
                  <a:cubicBezTo>
                    <a:pt x="168" y="32"/>
                    <a:pt x="168" y="32"/>
                    <a:pt x="168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4" y="32"/>
                    <a:pt x="176" y="30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68" y="4"/>
                    <a:pt x="164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4"/>
                    <a:pt x="8" y="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2" y="136"/>
                    <a:pt x="0" y="138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4" y="144"/>
                    <a:pt x="176" y="142"/>
                    <a:pt x="176" y="140"/>
                  </a:cubicBezTo>
                  <a:cubicBezTo>
                    <a:pt x="176" y="138"/>
                    <a:pt x="174" y="136"/>
                    <a:pt x="172" y="136"/>
                  </a:cubicBezTo>
                  <a:moveTo>
                    <a:pt x="96" y="136"/>
                  </a:moveTo>
                  <a:cubicBezTo>
                    <a:pt x="80" y="136"/>
                    <a:pt x="80" y="136"/>
                    <a:pt x="80" y="13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96" y="96"/>
                    <a:pt x="96" y="96"/>
                    <a:pt x="96" y="96"/>
                  </a:cubicBezTo>
                  <a:lnTo>
                    <a:pt x="96" y="136"/>
                  </a:lnTo>
                  <a:close/>
                  <a:moveTo>
                    <a:pt x="160" y="136"/>
                  </a:moveTo>
                  <a:cubicBezTo>
                    <a:pt x="104" y="136"/>
                    <a:pt x="104" y="136"/>
                    <a:pt x="104" y="136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4" y="90"/>
                    <a:pt x="102" y="88"/>
                    <a:pt x="100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4" y="88"/>
                    <a:pt x="72" y="90"/>
                    <a:pt x="72" y="92"/>
                  </a:cubicBezTo>
                  <a:cubicBezTo>
                    <a:pt x="72" y="136"/>
                    <a:pt x="72" y="136"/>
                    <a:pt x="72" y="136"/>
                  </a:cubicBezTo>
                  <a:cubicBezTo>
                    <a:pt x="16" y="136"/>
                    <a:pt x="16" y="136"/>
                    <a:pt x="16" y="136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9" y="54"/>
                    <a:pt x="23" y="56"/>
                    <a:pt x="28" y="56"/>
                  </a:cubicBezTo>
                  <a:cubicBezTo>
                    <a:pt x="33" y="56"/>
                    <a:pt x="37" y="54"/>
                    <a:pt x="40" y="50"/>
                  </a:cubicBezTo>
                  <a:cubicBezTo>
                    <a:pt x="43" y="54"/>
                    <a:pt x="47" y="56"/>
                    <a:pt x="52" y="56"/>
                  </a:cubicBezTo>
                  <a:cubicBezTo>
                    <a:pt x="57" y="56"/>
                    <a:pt x="61" y="54"/>
                    <a:pt x="64" y="50"/>
                  </a:cubicBezTo>
                  <a:cubicBezTo>
                    <a:pt x="67" y="54"/>
                    <a:pt x="71" y="56"/>
                    <a:pt x="76" y="56"/>
                  </a:cubicBezTo>
                  <a:cubicBezTo>
                    <a:pt x="81" y="56"/>
                    <a:pt x="85" y="54"/>
                    <a:pt x="88" y="50"/>
                  </a:cubicBezTo>
                  <a:cubicBezTo>
                    <a:pt x="91" y="54"/>
                    <a:pt x="95" y="56"/>
                    <a:pt x="100" y="56"/>
                  </a:cubicBezTo>
                  <a:cubicBezTo>
                    <a:pt x="105" y="56"/>
                    <a:pt x="109" y="54"/>
                    <a:pt x="112" y="50"/>
                  </a:cubicBezTo>
                  <a:cubicBezTo>
                    <a:pt x="115" y="54"/>
                    <a:pt x="119" y="56"/>
                    <a:pt x="124" y="56"/>
                  </a:cubicBezTo>
                  <a:cubicBezTo>
                    <a:pt x="129" y="56"/>
                    <a:pt x="133" y="54"/>
                    <a:pt x="136" y="50"/>
                  </a:cubicBezTo>
                  <a:cubicBezTo>
                    <a:pt x="139" y="54"/>
                    <a:pt x="143" y="56"/>
                    <a:pt x="148" y="56"/>
                  </a:cubicBezTo>
                  <a:cubicBezTo>
                    <a:pt x="153" y="56"/>
                    <a:pt x="157" y="54"/>
                    <a:pt x="160" y="50"/>
                  </a:cubicBezTo>
                  <a:lnTo>
                    <a:pt x="160" y="136"/>
                  </a:lnTo>
                  <a:close/>
                  <a:moveTo>
                    <a:pt x="20" y="40"/>
                  </a:moveTo>
                  <a:cubicBezTo>
                    <a:pt x="20" y="32"/>
                    <a:pt x="20" y="32"/>
                    <a:pt x="2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4"/>
                    <a:pt x="32" y="48"/>
                    <a:pt x="28" y="48"/>
                  </a:cubicBezTo>
                  <a:cubicBezTo>
                    <a:pt x="24" y="48"/>
                    <a:pt x="20" y="44"/>
                    <a:pt x="20" y="40"/>
                  </a:cubicBezTo>
                  <a:moveTo>
                    <a:pt x="44" y="40"/>
                  </a:moveTo>
                  <a:cubicBezTo>
                    <a:pt x="44" y="32"/>
                    <a:pt x="44" y="32"/>
                    <a:pt x="44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4"/>
                    <a:pt x="56" y="48"/>
                    <a:pt x="52" y="48"/>
                  </a:cubicBezTo>
                  <a:cubicBezTo>
                    <a:pt x="48" y="48"/>
                    <a:pt x="44" y="44"/>
                    <a:pt x="44" y="40"/>
                  </a:cubicBezTo>
                  <a:moveTo>
                    <a:pt x="68" y="40"/>
                  </a:moveTo>
                  <a:cubicBezTo>
                    <a:pt x="68" y="32"/>
                    <a:pt x="68" y="32"/>
                    <a:pt x="68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4"/>
                    <a:pt x="80" y="48"/>
                    <a:pt x="76" y="48"/>
                  </a:cubicBezTo>
                  <a:cubicBezTo>
                    <a:pt x="72" y="48"/>
                    <a:pt x="68" y="44"/>
                    <a:pt x="68" y="40"/>
                  </a:cubicBezTo>
                  <a:moveTo>
                    <a:pt x="92" y="40"/>
                  </a:moveTo>
                  <a:cubicBezTo>
                    <a:pt x="92" y="32"/>
                    <a:pt x="92" y="32"/>
                    <a:pt x="92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4"/>
                    <a:pt x="104" y="48"/>
                    <a:pt x="100" y="48"/>
                  </a:cubicBezTo>
                  <a:cubicBezTo>
                    <a:pt x="96" y="48"/>
                    <a:pt x="92" y="44"/>
                    <a:pt x="92" y="40"/>
                  </a:cubicBezTo>
                  <a:moveTo>
                    <a:pt x="116" y="40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2" y="44"/>
                    <a:pt x="128" y="48"/>
                    <a:pt x="124" y="48"/>
                  </a:cubicBezTo>
                  <a:cubicBezTo>
                    <a:pt x="120" y="48"/>
                    <a:pt x="116" y="44"/>
                    <a:pt x="116" y="40"/>
                  </a:cubicBezTo>
                  <a:moveTo>
                    <a:pt x="140" y="40"/>
                  </a:moveTo>
                  <a:cubicBezTo>
                    <a:pt x="140" y="32"/>
                    <a:pt x="140" y="32"/>
                    <a:pt x="140" y="32"/>
                  </a:cubicBezTo>
                  <a:cubicBezTo>
                    <a:pt x="156" y="32"/>
                    <a:pt x="156" y="32"/>
                    <a:pt x="156" y="32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6" y="44"/>
                    <a:pt x="152" y="48"/>
                    <a:pt x="148" y="48"/>
                  </a:cubicBezTo>
                  <a:cubicBezTo>
                    <a:pt x="144" y="48"/>
                    <a:pt x="140" y="44"/>
                    <a:pt x="140" y="40"/>
                  </a:cubicBezTo>
                  <a:moveTo>
                    <a:pt x="160" y="24"/>
                  </a:moveTo>
                  <a:cubicBezTo>
                    <a:pt x="16" y="24"/>
                    <a:pt x="16" y="24"/>
                    <a:pt x="16" y="24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lnTo>
                    <a:pt x="160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885483" y="1842689"/>
            <a:ext cx="2939872" cy="913071"/>
            <a:chOff x="5914112" y="1382016"/>
            <a:chExt cx="2204904" cy="684803"/>
          </a:xfrm>
        </p:grpSpPr>
        <p:sp>
          <p:nvSpPr>
            <p:cNvPr id="17" name="TextBox 15"/>
            <p:cNvSpPr txBox="1"/>
            <p:nvPr/>
          </p:nvSpPr>
          <p:spPr>
            <a:xfrm>
              <a:off x="5914112" y="1382016"/>
              <a:ext cx="1094888" cy="230833"/>
            </a:xfrm>
            <a:prstGeom prst="rect">
              <a:avLst/>
            </a:prstGeom>
            <a:noFill/>
          </p:spPr>
          <p:txBody>
            <a:bodyPr wrap="none"/>
            <a:lstStyle/>
            <a:p>
              <a:pPr eaLnBrk="1" fontAlgn="auto" hangingPunct="1">
                <a:defRPr/>
              </a:pPr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Signals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信号传输</a:t>
              </a:r>
              <a:endPara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8" name="TextBox 16"/>
            <p:cNvSpPr txBox="1"/>
            <p:nvPr/>
          </p:nvSpPr>
          <p:spPr bwMode="auto">
            <a:xfrm>
              <a:off x="5914113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dirty="0">
                  <a:solidFill>
                    <a:schemeClr val="tx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用户执行操作时系统设置的触发器会自动保存记录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885485" y="3961929"/>
            <a:ext cx="2939871" cy="913071"/>
            <a:chOff x="5914113" y="2971446"/>
            <a:chExt cx="2204903" cy="684803"/>
          </a:xfrm>
        </p:grpSpPr>
        <p:sp>
          <p:nvSpPr>
            <p:cNvPr id="19" name="TextBox 17"/>
            <p:cNvSpPr txBox="1"/>
            <p:nvPr/>
          </p:nvSpPr>
          <p:spPr>
            <a:xfrm>
              <a:off x="5914113" y="2971446"/>
              <a:ext cx="946413" cy="230833"/>
            </a:xfrm>
            <a:prstGeom prst="rect">
              <a:avLst/>
            </a:prstGeom>
            <a:noFill/>
          </p:spPr>
          <p:txBody>
            <a:bodyPr wrap="none"/>
            <a:lstStyle/>
            <a:p>
              <a:pPr eaLnBrk="1" fontAlgn="auto" hangingPunct="1">
                <a:defRPr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智能显示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0" name="TextBox 18"/>
            <p:cNvSpPr txBox="1"/>
            <p:nvPr/>
          </p:nvSpPr>
          <p:spPr bwMode="auto">
            <a:xfrm>
              <a:off x="5914113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  <a:scene3d>
                <a:camera prst="orthographicFront"/>
                <a:lightRig rig="threePt" dir="t"/>
              </a:scene3d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dirty="0"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可选择合同状态显示不同状态的合同数据</a:t>
              </a:r>
              <a:endParaRPr lang="zh-CN" altLang="en-US" dirty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66646" y="1842689"/>
            <a:ext cx="2940050" cy="1437005"/>
            <a:chOff x="1024984" y="1382016"/>
            <a:chExt cx="2205037" cy="1077753"/>
          </a:xfrm>
        </p:grpSpPr>
        <p:sp>
          <p:nvSpPr>
            <p:cNvPr id="21" name="TextBox 19"/>
            <p:cNvSpPr txBox="1"/>
            <p:nvPr/>
          </p:nvSpPr>
          <p:spPr>
            <a:xfrm>
              <a:off x="1692479" y="1382016"/>
              <a:ext cx="1537409" cy="230833"/>
            </a:xfrm>
            <a:prstGeom prst="rect">
              <a:avLst/>
            </a:prstGeom>
            <a:noFill/>
          </p:spPr>
          <p:txBody>
            <a:bodyPr wrap="none"/>
            <a:lstStyle/>
            <a:p>
              <a:pPr algn="r" eaLnBrk="1" fontAlgn="auto" hangingPunct="1"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自动保存操作信息</a:t>
              </a:r>
              <a:endPara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2" name="TextBox 20"/>
            <p:cNvSpPr txBox="1"/>
            <p:nvPr/>
          </p:nvSpPr>
          <p:spPr bwMode="auto">
            <a:xfrm>
              <a:off x="1024984" y="1612997"/>
              <a:ext cx="2205037" cy="8467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dirty="0">
                  <a:solidFill>
                    <a:schemeClr val="tx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当用户</a:t>
              </a:r>
              <a:r>
                <a:rPr lang="zh-CN" altLang="en-US" dirty="0"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进行各类操作时保存操作人员、操作内容以及操作时间</a:t>
              </a:r>
              <a:r>
                <a:rPr lang="zh-CN" altLang="en-US" dirty="0">
                  <a:solidFill>
                    <a:schemeClr val="tx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。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572655" y="52558"/>
            <a:ext cx="3126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日志管理及查询创新</a:t>
            </a:r>
          </a:p>
        </p:txBody>
      </p:sp>
      <p:sp>
        <p:nvSpPr>
          <p:cNvPr id="36" name="椭圆 3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366646" y="4074163"/>
            <a:ext cx="3045165" cy="1212156"/>
            <a:chOff x="1024984" y="1382016"/>
            <a:chExt cx="2204903" cy="684803"/>
          </a:xfrm>
        </p:grpSpPr>
        <p:sp>
          <p:nvSpPr>
            <p:cNvPr id="32" name="TextBox 19"/>
            <p:cNvSpPr txBox="1"/>
            <p:nvPr/>
          </p:nvSpPr>
          <p:spPr>
            <a:xfrm>
              <a:off x="2157814" y="1382016"/>
              <a:ext cx="1072073" cy="230833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模糊查询</a:t>
              </a:r>
            </a:p>
          </p:txBody>
        </p:sp>
        <p:sp>
          <p:nvSpPr>
            <p:cNvPr id="33" name="TextBox 20"/>
            <p:cNvSpPr txBox="1"/>
            <p:nvPr/>
          </p:nvSpPr>
          <p:spPr bwMode="auto">
            <a:xfrm>
              <a:off x="1024984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采用搜索引擎类型的关键字搜索检索合同名和用户名，通过设置多种检索条件查询相关合同状态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546520" y="1819707"/>
            <a:ext cx="3164968" cy="3164967"/>
            <a:chOff x="3409890" y="1364780"/>
            <a:chExt cx="2373726" cy="2373725"/>
          </a:xfrm>
        </p:grpSpPr>
        <p:sp>
          <p:nvSpPr>
            <p:cNvPr id="4" name="Freeform: Shape 2"/>
            <p:cNvSpPr/>
            <p:nvPr/>
          </p:nvSpPr>
          <p:spPr bwMode="auto">
            <a:xfrm rot="18900000">
              <a:off x="4960656" y="2915545"/>
              <a:ext cx="822960" cy="822960"/>
            </a:xfrm>
            <a:custGeom>
              <a:avLst/>
              <a:gdLst>
                <a:gd name="T0" fmla="*/ 12 w 1087"/>
                <a:gd name="T1" fmla="*/ 520 h 1087"/>
                <a:gd name="T2" fmla="*/ 566 w 1087"/>
                <a:gd name="T3" fmla="*/ 13 h 1087"/>
                <a:gd name="T4" fmla="*/ 1074 w 1087"/>
                <a:gd name="T5" fmla="*/ 567 h 1087"/>
                <a:gd name="T6" fmla="*/ 520 w 1087"/>
                <a:gd name="T7" fmla="*/ 1074 h 1087"/>
                <a:gd name="T8" fmla="*/ 12 w 1087"/>
                <a:gd name="T9" fmla="*/ 52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1087">
                  <a:moveTo>
                    <a:pt x="12" y="520"/>
                  </a:moveTo>
                  <a:cubicBezTo>
                    <a:pt x="25" y="227"/>
                    <a:pt x="273" y="0"/>
                    <a:pt x="566" y="13"/>
                  </a:cubicBezTo>
                  <a:cubicBezTo>
                    <a:pt x="859" y="25"/>
                    <a:pt x="1087" y="273"/>
                    <a:pt x="1074" y="567"/>
                  </a:cubicBezTo>
                  <a:cubicBezTo>
                    <a:pt x="1061" y="860"/>
                    <a:pt x="813" y="1087"/>
                    <a:pt x="520" y="1074"/>
                  </a:cubicBezTo>
                  <a:cubicBezTo>
                    <a:pt x="227" y="1062"/>
                    <a:pt x="0" y="814"/>
                    <a:pt x="12" y="5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5" name="Oval 3"/>
            <p:cNvSpPr/>
            <p:nvPr/>
          </p:nvSpPr>
          <p:spPr bwMode="auto">
            <a:xfrm rot="18900000">
              <a:off x="4960656" y="1364780"/>
              <a:ext cx="822960" cy="822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6" name="Oval 4"/>
            <p:cNvSpPr/>
            <p:nvPr/>
          </p:nvSpPr>
          <p:spPr bwMode="auto">
            <a:xfrm rot="18900000">
              <a:off x="3409890" y="2915545"/>
              <a:ext cx="822960" cy="8229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7" name="Oval 5"/>
            <p:cNvSpPr/>
            <p:nvPr/>
          </p:nvSpPr>
          <p:spPr bwMode="auto">
            <a:xfrm rot="18900000">
              <a:off x="3409890" y="1364780"/>
              <a:ext cx="822960" cy="82296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8" name="Oval 6"/>
            <p:cNvSpPr/>
            <p:nvPr/>
          </p:nvSpPr>
          <p:spPr>
            <a:xfrm rot="18900000">
              <a:off x="4466991" y="2421880"/>
              <a:ext cx="259525" cy="259525"/>
            </a:xfrm>
            <a:prstGeom prst="ellipse">
              <a:avLst/>
            </a:prstGeom>
            <a:noFill/>
            <a:ln w="38100">
              <a:solidFill>
                <a:srgbClr val="A5D6E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cxnSp>
          <p:nvCxnSpPr>
            <p:cNvPr id="9" name="Straight Connector 7"/>
            <p:cNvCxnSpPr>
              <a:stCxn id="8" idx="6"/>
              <a:endCxn id="5" idx="2"/>
            </p:cNvCxnSpPr>
            <p:nvPr/>
          </p:nvCxnSpPr>
          <p:spPr>
            <a:xfrm flipV="1">
              <a:off x="4688510" y="2067220"/>
              <a:ext cx="392666" cy="392667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8"/>
            <p:cNvCxnSpPr>
              <a:stCxn id="8" idx="4"/>
              <a:endCxn id="4" idx="1"/>
            </p:cNvCxnSpPr>
            <p:nvPr/>
          </p:nvCxnSpPr>
          <p:spPr>
            <a:xfrm>
              <a:off x="4688510" y="2643398"/>
              <a:ext cx="411671" cy="387581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Straight Connector 9"/>
            <p:cNvCxnSpPr>
              <a:stCxn id="8" idx="2"/>
              <a:endCxn id="6" idx="6"/>
            </p:cNvCxnSpPr>
            <p:nvPr/>
          </p:nvCxnSpPr>
          <p:spPr>
            <a:xfrm flipH="1">
              <a:off x="4112331" y="2643399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" name="Straight Connector 10"/>
            <p:cNvCxnSpPr>
              <a:stCxn id="8" idx="0"/>
              <a:endCxn id="7" idx="4"/>
            </p:cNvCxnSpPr>
            <p:nvPr/>
          </p:nvCxnSpPr>
          <p:spPr>
            <a:xfrm flipH="1" flipV="1">
              <a:off x="4112331" y="2067220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Freeform: Shape 11"/>
            <p:cNvSpPr/>
            <p:nvPr/>
          </p:nvSpPr>
          <p:spPr bwMode="auto">
            <a:xfrm>
              <a:off x="5211267" y="1616984"/>
              <a:ext cx="321738" cy="318553"/>
            </a:xfrm>
            <a:custGeom>
              <a:avLst/>
              <a:gdLst>
                <a:gd name="T0" fmla="*/ 112 w 176"/>
                <a:gd name="T1" fmla="*/ 118 h 174"/>
                <a:gd name="T2" fmla="*/ 120 w 176"/>
                <a:gd name="T3" fmla="*/ 102 h 174"/>
                <a:gd name="T4" fmla="*/ 64 w 176"/>
                <a:gd name="T5" fmla="*/ 94 h 174"/>
                <a:gd name="T6" fmla="*/ 56 w 176"/>
                <a:gd name="T7" fmla="*/ 110 h 174"/>
                <a:gd name="T8" fmla="*/ 64 w 176"/>
                <a:gd name="T9" fmla="*/ 102 h 174"/>
                <a:gd name="T10" fmla="*/ 112 w 176"/>
                <a:gd name="T11" fmla="*/ 110 h 174"/>
                <a:gd name="T12" fmla="*/ 64 w 176"/>
                <a:gd name="T13" fmla="*/ 102 h 174"/>
                <a:gd name="T14" fmla="*/ 152 w 176"/>
                <a:gd name="T15" fmla="*/ 46 h 174"/>
                <a:gd name="T16" fmla="*/ 128 w 176"/>
                <a:gd name="T17" fmla="*/ 17 h 174"/>
                <a:gd name="T18" fmla="*/ 70 w 176"/>
                <a:gd name="T19" fmla="*/ 4 h 174"/>
                <a:gd name="T20" fmla="*/ 28 w 176"/>
                <a:gd name="T21" fmla="*/ 46 h 174"/>
                <a:gd name="T22" fmla="*/ 0 w 176"/>
                <a:gd name="T23" fmla="*/ 54 h 174"/>
                <a:gd name="T24" fmla="*/ 8 w 176"/>
                <a:gd name="T25" fmla="*/ 78 h 174"/>
                <a:gd name="T26" fmla="*/ 16 w 176"/>
                <a:gd name="T27" fmla="*/ 166 h 174"/>
                <a:gd name="T28" fmla="*/ 152 w 176"/>
                <a:gd name="T29" fmla="*/ 174 h 174"/>
                <a:gd name="T30" fmla="*/ 160 w 176"/>
                <a:gd name="T31" fmla="*/ 78 h 174"/>
                <a:gd name="T32" fmla="*/ 176 w 176"/>
                <a:gd name="T33" fmla="*/ 70 h 174"/>
                <a:gd name="T34" fmla="*/ 168 w 176"/>
                <a:gd name="T35" fmla="*/ 46 h 174"/>
                <a:gd name="T36" fmla="*/ 140 w 176"/>
                <a:gd name="T37" fmla="*/ 30 h 174"/>
                <a:gd name="T38" fmla="*/ 143 w 176"/>
                <a:gd name="T39" fmla="*/ 46 h 174"/>
                <a:gd name="T40" fmla="*/ 134 w 176"/>
                <a:gd name="T41" fmla="*/ 40 h 174"/>
                <a:gd name="T42" fmla="*/ 124 w 176"/>
                <a:gd name="T43" fmla="*/ 34 h 174"/>
                <a:gd name="T44" fmla="*/ 115 w 176"/>
                <a:gd name="T45" fmla="*/ 30 h 174"/>
                <a:gd name="T46" fmla="*/ 130 w 176"/>
                <a:gd name="T47" fmla="*/ 24 h 174"/>
                <a:gd name="T48" fmla="*/ 74 w 176"/>
                <a:gd name="T49" fmla="*/ 46 h 174"/>
                <a:gd name="T50" fmla="*/ 127 w 176"/>
                <a:gd name="T51" fmla="*/ 46 h 174"/>
                <a:gd name="T52" fmla="*/ 66 w 176"/>
                <a:gd name="T53" fmla="*/ 11 h 174"/>
                <a:gd name="T54" fmla="*/ 65 w 176"/>
                <a:gd name="T55" fmla="*/ 46 h 174"/>
                <a:gd name="T56" fmla="*/ 46 w 176"/>
                <a:gd name="T57" fmla="*/ 46 h 174"/>
                <a:gd name="T58" fmla="*/ 37 w 176"/>
                <a:gd name="T59" fmla="*/ 46 h 174"/>
                <a:gd name="T60" fmla="*/ 152 w 176"/>
                <a:gd name="T61" fmla="*/ 166 h 174"/>
                <a:gd name="T62" fmla="*/ 24 w 176"/>
                <a:gd name="T63" fmla="*/ 78 h 174"/>
                <a:gd name="T64" fmla="*/ 152 w 176"/>
                <a:gd name="T65" fmla="*/ 166 h 174"/>
                <a:gd name="T66" fmla="*/ 8 w 176"/>
                <a:gd name="T67" fmla="*/ 70 h 174"/>
                <a:gd name="T68" fmla="*/ 168 w 176"/>
                <a:gd name="T69" fmla="*/ 54 h 174"/>
                <a:gd name="T70" fmla="*/ 69 w 176"/>
                <a:gd name="T71" fmla="*/ 22 h 174"/>
                <a:gd name="T72" fmla="*/ 58 w 176"/>
                <a:gd name="T73" fmla="*/ 25 h 174"/>
                <a:gd name="T74" fmla="*/ 69 w 176"/>
                <a:gd name="T75" fmla="*/ 22 h 174"/>
                <a:gd name="T76" fmla="*/ 54 w 176"/>
                <a:gd name="T77" fmla="*/ 32 h 174"/>
                <a:gd name="T78" fmla="*/ 57 w 176"/>
                <a:gd name="T79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" h="174">
                  <a:moveTo>
                    <a:pt x="64" y="118"/>
                  </a:moveTo>
                  <a:cubicBezTo>
                    <a:pt x="112" y="118"/>
                    <a:pt x="112" y="118"/>
                    <a:pt x="112" y="118"/>
                  </a:cubicBezTo>
                  <a:cubicBezTo>
                    <a:pt x="116" y="118"/>
                    <a:pt x="120" y="114"/>
                    <a:pt x="120" y="110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0" y="98"/>
                    <a:pt x="116" y="94"/>
                    <a:pt x="112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0" y="94"/>
                    <a:pt x="56" y="98"/>
                    <a:pt x="56" y="102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56" y="114"/>
                    <a:pt x="60" y="118"/>
                    <a:pt x="64" y="118"/>
                  </a:cubicBezTo>
                  <a:moveTo>
                    <a:pt x="64" y="102"/>
                  </a:moveTo>
                  <a:cubicBezTo>
                    <a:pt x="112" y="102"/>
                    <a:pt x="112" y="102"/>
                    <a:pt x="112" y="102"/>
                  </a:cubicBezTo>
                  <a:cubicBezTo>
                    <a:pt x="112" y="110"/>
                    <a:pt x="112" y="110"/>
                    <a:pt x="112" y="110"/>
                  </a:cubicBezTo>
                  <a:cubicBezTo>
                    <a:pt x="64" y="110"/>
                    <a:pt x="64" y="110"/>
                    <a:pt x="64" y="110"/>
                  </a:cubicBezTo>
                  <a:lnTo>
                    <a:pt x="64" y="102"/>
                  </a:lnTo>
                  <a:close/>
                  <a:moveTo>
                    <a:pt x="168" y="46"/>
                  </a:moveTo>
                  <a:cubicBezTo>
                    <a:pt x="152" y="46"/>
                    <a:pt x="152" y="46"/>
                    <a:pt x="152" y="46"/>
                  </a:cubicBezTo>
                  <a:cubicBezTo>
                    <a:pt x="147" y="28"/>
                    <a:pt x="147" y="28"/>
                    <a:pt x="147" y="28"/>
                  </a:cubicBezTo>
                  <a:cubicBezTo>
                    <a:pt x="145" y="19"/>
                    <a:pt x="136" y="14"/>
                    <a:pt x="128" y="17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3" y="0"/>
                    <a:pt x="53" y="2"/>
                    <a:pt x="49" y="10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4" y="46"/>
                    <a:pt x="0" y="50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4"/>
                    <a:pt x="4" y="78"/>
                    <a:pt x="8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70"/>
                    <a:pt x="20" y="174"/>
                    <a:pt x="24" y="174"/>
                  </a:cubicBezTo>
                  <a:cubicBezTo>
                    <a:pt x="152" y="174"/>
                    <a:pt x="152" y="174"/>
                    <a:pt x="152" y="174"/>
                  </a:cubicBezTo>
                  <a:cubicBezTo>
                    <a:pt x="156" y="174"/>
                    <a:pt x="160" y="170"/>
                    <a:pt x="160" y="166"/>
                  </a:cubicBezTo>
                  <a:cubicBezTo>
                    <a:pt x="160" y="78"/>
                    <a:pt x="160" y="78"/>
                    <a:pt x="160" y="78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72" y="78"/>
                    <a:pt x="176" y="74"/>
                    <a:pt x="176" y="70"/>
                  </a:cubicBezTo>
                  <a:cubicBezTo>
                    <a:pt x="176" y="54"/>
                    <a:pt x="176" y="54"/>
                    <a:pt x="176" y="54"/>
                  </a:cubicBezTo>
                  <a:cubicBezTo>
                    <a:pt x="176" y="50"/>
                    <a:pt x="172" y="46"/>
                    <a:pt x="168" y="46"/>
                  </a:cubicBezTo>
                  <a:moveTo>
                    <a:pt x="130" y="24"/>
                  </a:moveTo>
                  <a:cubicBezTo>
                    <a:pt x="134" y="23"/>
                    <a:pt x="138" y="26"/>
                    <a:pt x="140" y="30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30" y="24"/>
                  </a:lnTo>
                  <a:close/>
                  <a:moveTo>
                    <a:pt x="127" y="46"/>
                  </a:moveTo>
                  <a:cubicBezTo>
                    <a:pt x="74" y="46"/>
                    <a:pt x="74" y="46"/>
                    <a:pt x="74" y="46"/>
                  </a:cubicBezTo>
                  <a:cubicBezTo>
                    <a:pt x="87" y="23"/>
                    <a:pt x="87" y="23"/>
                    <a:pt x="87" y="23"/>
                  </a:cubicBezTo>
                  <a:lnTo>
                    <a:pt x="127" y="46"/>
                  </a:lnTo>
                  <a:close/>
                  <a:moveTo>
                    <a:pt x="56" y="14"/>
                  </a:moveTo>
                  <a:cubicBezTo>
                    <a:pt x="58" y="10"/>
                    <a:pt x="63" y="9"/>
                    <a:pt x="66" y="11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37" y="46"/>
                    <a:pt x="37" y="46"/>
                    <a:pt x="37" y="46"/>
                  </a:cubicBezTo>
                  <a:lnTo>
                    <a:pt x="56" y="14"/>
                  </a:lnTo>
                  <a:close/>
                  <a:moveTo>
                    <a:pt x="152" y="166"/>
                  </a:moveTo>
                  <a:cubicBezTo>
                    <a:pt x="24" y="166"/>
                    <a:pt x="24" y="166"/>
                    <a:pt x="24" y="166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152" y="78"/>
                    <a:pt x="152" y="78"/>
                    <a:pt x="152" y="78"/>
                  </a:cubicBezTo>
                  <a:lnTo>
                    <a:pt x="152" y="166"/>
                  </a:lnTo>
                  <a:close/>
                  <a:moveTo>
                    <a:pt x="168" y="70"/>
                  </a:moveTo>
                  <a:cubicBezTo>
                    <a:pt x="8" y="70"/>
                    <a:pt x="8" y="70"/>
                    <a:pt x="8" y="70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168" y="54"/>
                    <a:pt x="168" y="54"/>
                    <a:pt x="168" y="54"/>
                  </a:cubicBezTo>
                  <a:lnTo>
                    <a:pt x="168" y="70"/>
                  </a:lnTo>
                  <a:close/>
                  <a:moveTo>
                    <a:pt x="69" y="22"/>
                  </a:moveTo>
                  <a:cubicBezTo>
                    <a:pt x="62" y="18"/>
                    <a:pt x="62" y="18"/>
                    <a:pt x="62" y="18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65" y="29"/>
                    <a:pt x="65" y="29"/>
                    <a:pt x="65" y="29"/>
                  </a:cubicBezTo>
                  <a:lnTo>
                    <a:pt x="69" y="22"/>
                  </a:lnTo>
                  <a:close/>
                  <a:moveTo>
                    <a:pt x="61" y="36"/>
                  </a:moveTo>
                  <a:cubicBezTo>
                    <a:pt x="54" y="32"/>
                    <a:pt x="54" y="32"/>
                    <a:pt x="54" y="32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7" y="43"/>
                    <a:pt x="57" y="43"/>
                    <a:pt x="57" y="43"/>
                  </a:cubicBezTo>
                  <a:lnTo>
                    <a:pt x="61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4" name="Freeform: Shape 12"/>
            <p:cNvSpPr/>
            <p:nvPr/>
          </p:nvSpPr>
          <p:spPr bwMode="auto">
            <a:xfrm>
              <a:off x="3689967" y="1615391"/>
              <a:ext cx="262806" cy="321738"/>
            </a:xfrm>
            <a:custGeom>
              <a:avLst/>
              <a:gdLst>
                <a:gd name="T0" fmla="*/ 48 w 144"/>
                <a:gd name="T1" fmla="*/ 0 h 176"/>
                <a:gd name="T2" fmla="*/ 32 w 144"/>
                <a:gd name="T3" fmla="*/ 20 h 176"/>
                <a:gd name="T4" fmla="*/ 40 w 144"/>
                <a:gd name="T5" fmla="*/ 20 h 176"/>
                <a:gd name="T6" fmla="*/ 48 w 144"/>
                <a:gd name="T7" fmla="*/ 8 h 176"/>
                <a:gd name="T8" fmla="*/ 136 w 144"/>
                <a:gd name="T9" fmla="*/ 16 h 176"/>
                <a:gd name="T10" fmla="*/ 128 w 144"/>
                <a:gd name="T11" fmla="*/ 136 h 176"/>
                <a:gd name="T12" fmla="*/ 120 w 144"/>
                <a:gd name="T13" fmla="*/ 140 h 176"/>
                <a:gd name="T14" fmla="*/ 128 w 144"/>
                <a:gd name="T15" fmla="*/ 144 h 176"/>
                <a:gd name="T16" fmla="*/ 144 w 144"/>
                <a:gd name="T17" fmla="*/ 16 h 176"/>
                <a:gd name="T18" fmla="*/ 44 w 144"/>
                <a:gd name="T19" fmla="*/ 128 h 176"/>
                <a:gd name="T20" fmla="*/ 24 w 144"/>
                <a:gd name="T21" fmla="*/ 132 h 176"/>
                <a:gd name="T22" fmla="*/ 44 w 144"/>
                <a:gd name="T23" fmla="*/ 136 h 176"/>
                <a:gd name="T24" fmla="*/ 44 w 144"/>
                <a:gd name="T25" fmla="*/ 128 h 176"/>
                <a:gd name="T26" fmla="*/ 28 w 144"/>
                <a:gd name="T27" fmla="*/ 144 h 176"/>
                <a:gd name="T28" fmla="*/ 28 w 144"/>
                <a:gd name="T29" fmla="*/ 152 h 176"/>
                <a:gd name="T30" fmla="*/ 40 w 144"/>
                <a:gd name="T31" fmla="*/ 148 h 176"/>
                <a:gd name="T32" fmla="*/ 96 w 144"/>
                <a:gd name="T33" fmla="*/ 32 h 176"/>
                <a:gd name="T34" fmla="*/ 0 w 144"/>
                <a:gd name="T35" fmla="*/ 48 h 176"/>
                <a:gd name="T36" fmla="*/ 16 w 144"/>
                <a:gd name="T37" fmla="*/ 176 h 176"/>
                <a:gd name="T38" fmla="*/ 112 w 144"/>
                <a:gd name="T39" fmla="*/ 160 h 176"/>
                <a:gd name="T40" fmla="*/ 96 w 144"/>
                <a:gd name="T41" fmla="*/ 32 h 176"/>
                <a:gd name="T42" fmla="*/ 96 w 144"/>
                <a:gd name="T43" fmla="*/ 168 h 176"/>
                <a:gd name="T44" fmla="*/ 8 w 144"/>
                <a:gd name="T45" fmla="*/ 160 h 176"/>
                <a:gd name="T46" fmla="*/ 45 w 144"/>
                <a:gd name="T47" fmla="*/ 72 h 176"/>
                <a:gd name="T48" fmla="*/ 67 w 144"/>
                <a:gd name="T49" fmla="*/ 72 h 176"/>
                <a:gd name="T50" fmla="*/ 104 w 144"/>
                <a:gd name="T51" fmla="*/ 160 h 176"/>
                <a:gd name="T52" fmla="*/ 56 w 144"/>
                <a:gd name="T53" fmla="*/ 64 h 176"/>
                <a:gd name="T54" fmla="*/ 56 w 144"/>
                <a:gd name="T55" fmla="*/ 72 h 176"/>
                <a:gd name="T56" fmla="*/ 104 w 144"/>
                <a:gd name="T57" fmla="*/ 50 h 176"/>
                <a:gd name="T58" fmla="*/ 56 w 144"/>
                <a:gd name="T59" fmla="*/ 56 h 176"/>
                <a:gd name="T60" fmla="*/ 8 w 144"/>
                <a:gd name="T61" fmla="*/ 50 h 176"/>
                <a:gd name="T62" fmla="*/ 16 w 144"/>
                <a:gd name="T63" fmla="*/ 40 h 176"/>
                <a:gd name="T64" fmla="*/ 104 w 144"/>
                <a:gd name="T65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76">
                  <a:moveTo>
                    <a:pt x="12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39" y="0"/>
                    <a:pt x="32" y="7"/>
                    <a:pt x="32" y="16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4" y="24"/>
                    <a:pt x="36" y="24"/>
                  </a:cubicBezTo>
                  <a:cubicBezTo>
                    <a:pt x="38" y="24"/>
                    <a:pt x="40" y="22"/>
                    <a:pt x="40" y="2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44" y="8"/>
                    <a:pt x="4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2" y="8"/>
                    <a:pt x="136" y="12"/>
                    <a:pt x="136" y="16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6" y="132"/>
                    <a:pt x="132" y="136"/>
                    <a:pt x="128" y="136"/>
                  </a:cubicBezTo>
                  <a:cubicBezTo>
                    <a:pt x="124" y="136"/>
                    <a:pt x="124" y="136"/>
                    <a:pt x="124" y="136"/>
                  </a:cubicBezTo>
                  <a:cubicBezTo>
                    <a:pt x="122" y="136"/>
                    <a:pt x="120" y="138"/>
                    <a:pt x="120" y="140"/>
                  </a:cubicBezTo>
                  <a:cubicBezTo>
                    <a:pt x="120" y="142"/>
                    <a:pt x="122" y="144"/>
                    <a:pt x="124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7" y="144"/>
                    <a:pt x="144" y="137"/>
                    <a:pt x="144" y="128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moveTo>
                    <a:pt x="44" y="128"/>
                  </a:moveTo>
                  <a:cubicBezTo>
                    <a:pt x="28" y="128"/>
                    <a:pt x="28" y="128"/>
                    <a:pt x="28" y="128"/>
                  </a:cubicBezTo>
                  <a:cubicBezTo>
                    <a:pt x="26" y="128"/>
                    <a:pt x="24" y="130"/>
                    <a:pt x="24" y="132"/>
                  </a:cubicBezTo>
                  <a:cubicBezTo>
                    <a:pt x="24" y="134"/>
                    <a:pt x="26" y="136"/>
                    <a:pt x="28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6" y="136"/>
                    <a:pt x="48" y="134"/>
                    <a:pt x="48" y="132"/>
                  </a:cubicBezTo>
                  <a:cubicBezTo>
                    <a:pt x="48" y="130"/>
                    <a:pt x="46" y="128"/>
                    <a:pt x="44" y="128"/>
                  </a:cubicBezTo>
                  <a:moveTo>
                    <a:pt x="36" y="144"/>
                  </a:moveTo>
                  <a:cubicBezTo>
                    <a:pt x="28" y="144"/>
                    <a:pt x="28" y="144"/>
                    <a:pt x="28" y="144"/>
                  </a:cubicBezTo>
                  <a:cubicBezTo>
                    <a:pt x="26" y="144"/>
                    <a:pt x="24" y="146"/>
                    <a:pt x="24" y="148"/>
                  </a:cubicBezTo>
                  <a:cubicBezTo>
                    <a:pt x="24" y="150"/>
                    <a:pt x="26" y="152"/>
                    <a:pt x="28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8" y="152"/>
                    <a:pt x="40" y="150"/>
                    <a:pt x="40" y="148"/>
                  </a:cubicBezTo>
                  <a:cubicBezTo>
                    <a:pt x="40" y="146"/>
                    <a:pt x="38" y="144"/>
                    <a:pt x="36" y="144"/>
                  </a:cubicBezTo>
                  <a:moveTo>
                    <a:pt x="96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7" y="32"/>
                    <a:pt x="0" y="39"/>
                    <a:pt x="0" y="4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9"/>
                    <a:pt x="7" y="176"/>
                    <a:pt x="16" y="176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105" y="176"/>
                    <a:pt x="112" y="169"/>
                    <a:pt x="112" y="160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39"/>
                    <a:pt x="105" y="32"/>
                    <a:pt x="96" y="32"/>
                  </a:cubicBezTo>
                  <a:moveTo>
                    <a:pt x="104" y="160"/>
                  </a:moveTo>
                  <a:cubicBezTo>
                    <a:pt x="104" y="164"/>
                    <a:pt x="100" y="168"/>
                    <a:pt x="9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2" y="168"/>
                    <a:pt x="8" y="164"/>
                    <a:pt x="8" y="1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8" y="67"/>
                    <a:pt x="29" y="71"/>
                    <a:pt x="45" y="72"/>
                  </a:cubicBezTo>
                  <a:cubicBezTo>
                    <a:pt x="46" y="76"/>
                    <a:pt x="51" y="80"/>
                    <a:pt x="56" y="80"/>
                  </a:cubicBezTo>
                  <a:cubicBezTo>
                    <a:pt x="61" y="80"/>
                    <a:pt x="66" y="76"/>
                    <a:pt x="67" y="72"/>
                  </a:cubicBezTo>
                  <a:cubicBezTo>
                    <a:pt x="83" y="71"/>
                    <a:pt x="94" y="67"/>
                    <a:pt x="104" y="60"/>
                  </a:cubicBezTo>
                  <a:lnTo>
                    <a:pt x="104" y="160"/>
                  </a:lnTo>
                  <a:close/>
                  <a:moveTo>
                    <a:pt x="52" y="68"/>
                  </a:moveTo>
                  <a:cubicBezTo>
                    <a:pt x="52" y="66"/>
                    <a:pt x="54" y="64"/>
                    <a:pt x="56" y="64"/>
                  </a:cubicBezTo>
                  <a:cubicBezTo>
                    <a:pt x="58" y="64"/>
                    <a:pt x="60" y="66"/>
                    <a:pt x="60" y="68"/>
                  </a:cubicBezTo>
                  <a:cubicBezTo>
                    <a:pt x="60" y="70"/>
                    <a:pt x="58" y="72"/>
                    <a:pt x="56" y="72"/>
                  </a:cubicBezTo>
                  <a:cubicBezTo>
                    <a:pt x="54" y="72"/>
                    <a:pt x="52" y="70"/>
                    <a:pt x="52" y="68"/>
                  </a:cubicBezTo>
                  <a:moveTo>
                    <a:pt x="104" y="50"/>
                  </a:moveTo>
                  <a:cubicBezTo>
                    <a:pt x="96" y="58"/>
                    <a:pt x="85" y="62"/>
                    <a:pt x="67" y="64"/>
                  </a:cubicBezTo>
                  <a:cubicBezTo>
                    <a:pt x="65" y="59"/>
                    <a:pt x="61" y="56"/>
                    <a:pt x="56" y="56"/>
                  </a:cubicBezTo>
                  <a:cubicBezTo>
                    <a:pt x="51" y="56"/>
                    <a:pt x="47" y="59"/>
                    <a:pt x="45" y="64"/>
                  </a:cubicBezTo>
                  <a:cubicBezTo>
                    <a:pt x="27" y="62"/>
                    <a:pt x="16" y="58"/>
                    <a:pt x="8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4"/>
                    <a:pt x="12" y="40"/>
                    <a:pt x="1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100" y="40"/>
                    <a:pt x="104" y="44"/>
                    <a:pt x="104" y="48"/>
                  </a:cubicBezTo>
                  <a:lnTo>
                    <a:pt x="104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5" name="Freeform: Shape 13"/>
            <p:cNvSpPr/>
            <p:nvPr/>
          </p:nvSpPr>
          <p:spPr bwMode="auto">
            <a:xfrm>
              <a:off x="3660501" y="3195622"/>
              <a:ext cx="321738" cy="262806"/>
            </a:xfrm>
            <a:custGeom>
              <a:avLst/>
              <a:gdLst>
                <a:gd name="T0" fmla="*/ 116 w 176"/>
                <a:gd name="T1" fmla="*/ 32 h 144"/>
                <a:gd name="T2" fmla="*/ 116 w 176"/>
                <a:gd name="T3" fmla="*/ 24 h 144"/>
                <a:gd name="T4" fmla="*/ 80 w 176"/>
                <a:gd name="T5" fmla="*/ 28 h 144"/>
                <a:gd name="T6" fmla="*/ 132 w 176"/>
                <a:gd name="T7" fmla="*/ 32 h 144"/>
                <a:gd name="T8" fmla="*/ 132 w 176"/>
                <a:gd name="T9" fmla="*/ 24 h 144"/>
                <a:gd name="T10" fmla="*/ 132 w 176"/>
                <a:gd name="T11" fmla="*/ 32 h 144"/>
                <a:gd name="T12" fmla="*/ 152 w 176"/>
                <a:gd name="T13" fmla="*/ 28 h 144"/>
                <a:gd name="T14" fmla="*/ 144 w 176"/>
                <a:gd name="T15" fmla="*/ 28 h 144"/>
                <a:gd name="T16" fmla="*/ 148 w 176"/>
                <a:gd name="T17" fmla="*/ 64 h 144"/>
                <a:gd name="T18" fmla="*/ 112 w 176"/>
                <a:gd name="T19" fmla="*/ 68 h 144"/>
                <a:gd name="T20" fmla="*/ 148 w 176"/>
                <a:gd name="T21" fmla="*/ 72 h 144"/>
                <a:gd name="T22" fmla="*/ 148 w 176"/>
                <a:gd name="T23" fmla="*/ 64 h 144"/>
                <a:gd name="T24" fmla="*/ 116 w 176"/>
                <a:gd name="T25" fmla="*/ 80 h 144"/>
                <a:gd name="T26" fmla="*/ 116 w 176"/>
                <a:gd name="T27" fmla="*/ 88 h 144"/>
                <a:gd name="T28" fmla="*/ 152 w 176"/>
                <a:gd name="T29" fmla="*/ 84 h 144"/>
                <a:gd name="T30" fmla="*/ 148 w 176"/>
                <a:gd name="T31" fmla="*/ 48 h 144"/>
                <a:gd name="T32" fmla="*/ 112 w 176"/>
                <a:gd name="T33" fmla="*/ 52 h 144"/>
                <a:gd name="T34" fmla="*/ 148 w 176"/>
                <a:gd name="T35" fmla="*/ 56 h 144"/>
                <a:gd name="T36" fmla="*/ 148 w 176"/>
                <a:gd name="T37" fmla="*/ 48 h 144"/>
                <a:gd name="T38" fmla="*/ 72 w 176"/>
                <a:gd name="T39" fmla="*/ 28 h 144"/>
                <a:gd name="T40" fmla="*/ 64 w 176"/>
                <a:gd name="T41" fmla="*/ 28 h 144"/>
                <a:gd name="T42" fmla="*/ 52 w 176"/>
                <a:gd name="T43" fmla="*/ 104 h 144"/>
                <a:gd name="T44" fmla="*/ 152 w 176"/>
                <a:gd name="T45" fmla="*/ 100 h 144"/>
                <a:gd name="T46" fmla="*/ 52 w 176"/>
                <a:gd name="T47" fmla="*/ 96 h 144"/>
                <a:gd name="T48" fmla="*/ 52 w 176"/>
                <a:gd name="T49" fmla="*/ 104 h 144"/>
                <a:gd name="T50" fmla="*/ 148 w 176"/>
                <a:gd name="T51" fmla="*/ 120 h 144"/>
                <a:gd name="T52" fmla="*/ 148 w 176"/>
                <a:gd name="T53" fmla="*/ 112 h 144"/>
                <a:gd name="T54" fmla="*/ 48 w 176"/>
                <a:gd name="T55" fmla="*/ 116 h 144"/>
                <a:gd name="T56" fmla="*/ 168 w 176"/>
                <a:gd name="T57" fmla="*/ 0 h 144"/>
                <a:gd name="T58" fmla="*/ 24 w 176"/>
                <a:gd name="T59" fmla="*/ 8 h 144"/>
                <a:gd name="T60" fmla="*/ 8 w 176"/>
                <a:gd name="T61" fmla="*/ 24 h 144"/>
                <a:gd name="T62" fmla="*/ 0 w 176"/>
                <a:gd name="T63" fmla="*/ 120 h 144"/>
                <a:gd name="T64" fmla="*/ 168 w 176"/>
                <a:gd name="T65" fmla="*/ 144 h 144"/>
                <a:gd name="T66" fmla="*/ 176 w 176"/>
                <a:gd name="T67" fmla="*/ 8 h 144"/>
                <a:gd name="T68" fmla="*/ 168 w 176"/>
                <a:gd name="T69" fmla="*/ 136 h 144"/>
                <a:gd name="T70" fmla="*/ 8 w 176"/>
                <a:gd name="T71" fmla="*/ 120 h 144"/>
                <a:gd name="T72" fmla="*/ 24 w 176"/>
                <a:gd name="T73" fmla="*/ 32 h 144"/>
                <a:gd name="T74" fmla="*/ 28 w 176"/>
                <a:gd name="T75" fmla="*/ 120 h 144"/>
                <a:gd name="T76" fmla="*/ 32 w 176"/>
                <a:gd name="T77" fmla="*/ 8 h 144"/>
                <a:gd name="T78" fmla="*/ 168 w 176"/>
                <a:gd name="T79" fmla="*/ 136 h 144"/>
                <a:gd name="T80" fmla="*/ 56 w 176"/>
                <a:gd name="T81" fmla="*/ 28 h 144"/>
                <a:gd name="T82" fmla="*/ 48 w 176"/>
                <a:gd name="T83" fmla="*/ 28 h 144"/>
                <a:gd name="T84" fmla="*/ 52 w 176"/>
                <a:gd name="T85" fmla="*/ 88 h 144"/>
                <a:gd name="T86" fmla="*/ 96 w 176"/>
                <a:gd name="T87" fmla="*/ 84 h 144"/>
                <a:gd name="T88" fmla="*/ 92 w 176"/>
                <a:gd name="T89" fmla="*/ 48 h 144"/>
                <a:gd name="T90" fmla="*/ 48 w 176"/>
                <a:gd name="T91" fmla="*/ 52 h 144"/>
                <a:gd name="T92" fmla="*/ 52 w 176"/>
                <a:gd name="T93" fmla="*/ 88 h 144"/>
                <a:gd name="T94" fmla="*/ 88 w 176"/>
                <a:gd name="T95" fmla="*/ 56 h 144"/>
                <a:gd name="T96" fmla="*/ 56 w 176"/>
                <a:gd name="T97" fmla="*/ 8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6" h="144">
                  <a:moveTo>
                    <a:pt x="84" y="32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18" y="32"/>
                    <a:pt x="120" y="30"/>
                    <a:pt x="120" y="28"/>
                  </a:cubicBezTo>
                  <a:cubicBezTo>
                    <a:pt x="120" y="26"/>
                    <a:pt x="118" y="24"/>
                    <a:pt x="116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2" y="24"/>
                    <a:pt x="80" y="26"/>
                    <a:pt x="80" y="28"/>
                  </a:cubicBezTo>
                  <a:cubicBezTo>
                    <a:pt x="80" y="30"/>
                    <a:pt x="82" y="32"/>
                    <a:pt x="84" y="32"/>
                  </a:cubicBezTo>
                  <a:moveTo>
                    <a:pt x="132" y="32"/>
                  </a:moveTo>
                  <a:cubicBezTo>
                    <a:pt x="134" y="32"/>
                    <a:pt x="136" y="30"/>
                    <a:pt x="136" y="28"/>
                  </a:cubicBezTo>
                  <a:cubicBezTo>
                    <a:pt x="136" y="26"/>
                    <a:pt x="134" y="24"/>
                    <a:pt x="132" y="24"/>
                  </a:cubicBezTo>
                  <a:cubicBezTo>
                    <a:pt x="130" y="24"/>
                    <a:pt x="128" y="26"/>
                    <a:pt x="128" y="28"/>
                  </a:cubicBezTo>
                  <a:cubicBezTo>
                    <a:pt x="128" y="30"/>
                    <a:pt x="130" y="32"/>
                    <a:pt x="132" y="32"/>
                  </a:cubicBezTo>
                  <a:moveTo>
                    <a:pt x="148" y="32"/>
                  </a:moveTo>
                  <a:cubicBezTo>
                    <a:pt x="150" y="32"/>
                    <a:pt x="152" y="30"/>
                    <a:pt x="152" y="28"/>
                  </a:cubicBezTo>
                  <a:cubicBezTo>
                    <a:pt x="152" y="26"/>
                    <a:pt x="150" y="24"/>
                    <a:pt x="148" y="24"/>
                  </a:cubicBezTo>
                  <a:cubicBezTo>
                    <a:pt x="146" y="24"/>
                    <a:pt x="144" y="26"/>
                    <a:pt x="144" y="28"/>
                  </a:cubicBezTo>
                  <a:cubicBezTo>
                    <a:pt x="144" y="30"/>
                    <a:pt x="146" y="32"/>
                    <a:pt x="148" y="32"/>
                  </a:cubicBezTo>
                  <a:moveTo>
                    <a:pt x="148" y="64"/>
                  </a:moveTo>
                  <a:cubicBezTo>
                    <a:pt x="116" y="64"/>
                    <a:pt x="116" y="64"/>
                    <a:pt x="116" y="64"/>
                  </a:cubicBezTo>
                  <a:cubicBezTo>
                    <a:pt x="114" y="64"/>
                    <a:pt x="112" y="66"/>
                    <a:pt x="112" y="68"/>
                  </a:cubicBezTo>
                  <a:cubicBezTo>
                    <a:pt x="112" y="70"/>
                    <a:pt x="114" y="72"/>
                    <a:pt x="116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50" y="72"/>
                    <a:pt x="152" y="70"/>
                    <a:pt x="152" y="68"/>
                  </a:cubicBezTo>
                  <a:cubicBezTo>
                    <a:pt x="152" y="66"/>
                    <a:pt x="150" y="64"/>
                    <a:pt x="148" y="64"/>
                  </a:cubicBezTo>
                  <a:moveTo>
                    <a:pt x="148" y="80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14" y="80"/>
                    <a:pt x="112" y="82"/>
                    <a:pt x="112" y="84"/>
                  </a:cubicBezTo>
                  <a:cubicBezTo>
                    <a:pt x="112" y="86"/>
                    <a:pt x="114" y="88"/>
                    <a:pt x="116" y="88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150" y="88"/>
                    <a:pt x="152" y="86"/>
                    <a:pt x="152" y="84"/>
                  </a:cubicBezTo>
                  <a:cubicBezTo>
                    <a:pt x="152" y="82"/>
                    <a:pt x="150" y="80"/>
                    <a:pt x="148" y="80"/>
                  </a:cubicBezTo>
                  <a:moveTo>
                    <a:pt x="148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2" y="50"/>
                    <a:pt x="112" y="52"/>
                  </a:cubicBezTo>
                  <a:cubicBezTo>
                    <a:pt x="112" y="54"/>
                    <a:pt x="114" y="56"/>
                    <a:pt x="116" y="56"/>
                  </a:cubicBezTo>
                  <a:cubicBezTo>
                    <a:pt x="148" y="56"/>
                    <a:pt x="148" y="56"/>
                    <a:pt x="148" y="56"/>
                  </a:cubicBezTo>
                  <a:cubicBezTo>
                    <a:pt x="150" y="56"/>
                    <a:pt x="152" y="54"/>
                    <a:pt x="152" y="52"/>
                  </a:cubicBezTo>
                  <a:cubicBezTo>
                    <a:pt x="152" y="50"/>
                    <a:pt x="150" y="48"/>
                    <a:pt x="148" y="48"/>
                  </a:cubicBezTo>
                  <a:moveTo>
                    <a:pt x="68" y="32"/>
                  </a:moveTo>
                  <a:cubicBezTo>
                    <a:pt x="70" y="32"/>
                    <a:pt x="72" y="30"/>
                    <a:pt x="72" y="28"/>
                  </a:cubicBezTo>
                  <a:cubicBezTo>
                    <a:pt x="72" y="26"/>
                    <a:pt x="70" y="24"/>
                    <a:pt x="68" y="24"/>
                  </a:cubicBezTo>
                  <a:cubicBezTo>
                    <a:pt x="66" y="24"/>
                    <a:pt x="64" y="26"/>
                    <a:pt x="64" y="28"/>
                  </a:cubicBezTo>
                  <a:cubicBezTo>
                    <a:pt x="64" y="30"/>
                    <a:pt x="66" y="32"/>
                    <a:pt x="68" y="32"/>
                  </a:cubicBezTo>
                  <a:moveTo>
                    <a:pt x="52" y="104"/>
                  </a:moveTo>
                  <a:cubicBezTo>
                    <a:pt x="148" y="104"/>
                    <a:pt x="148" y="104"/>
                    <a:pt x="148" y="104"/>
                  </a:cubicBezTo>
                  <a:cubicBezTo>
                    <a:pt x="150" y="104"/>
                    <a:pt x="152" y="102"/>
                    <a:pt x="152" y="100"/>
                  </a:cubicBezTo>
                  <a:cubicBezTo>
                    <a:pt x="152" y="98"/>
                    <a:pt x="150" y="96"/>
                    <a:pt x="148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0" y="96"/>
                    <a:pt x="48" y="98"/>
                    <a:pt x="48" y="100"/>
                  </a:cubicBezTo>
                  <a:cubicBezTo>
                    <a:pt x="48" y="102"/>
                    <a:pt x="50" y="104"/>
                    <a:pt x="52" y="104"/>
                  </a:cubicBezTo>
                  <a:moveTo>
                    <a:pt x="52" y="120"/>
                  </a:moveTo>
                  <a:cubicBezTo>
                    <a:pt x="148" y="120"/>
                    <a:pt x="148" y="120"/>
                    <a:pt x="148" y="120"/>
                  </a:cubicBezTo>
                  <a:cubicBezTo>
                    <a:pt x="150" y="120"/>
                    <a:pt x="152" y="118"/>
                    <a:pt x="152" y="116"/>
                  </a:cubicBezTo>
                  <a:cubicBezTo>
                    <a:pt x="152" y="114"/>
                    <a:pt x="150" y="112"/>
                    <a:pt x="148" y="112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50" y="112"/>
                    <a:pt x="48" y="114"/>
                    <a:pt x="48" y="116"/>
                  </a:cubicBezTo>
                  <a:cubicBezTo>
                    <a:pt x="48" y="118"/>
                    <a:pt x="50" y="120"/>
                    <a:pt x="52" y="120"/>
                  </a:cubicBezTo>
                  <a:moveTo>
                    <a:pt x="16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4" y="4"/>
                    <a:pt x="24" y="8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33"/>
                    <a:pt x="11" y="144"/>
                    <a:pt x="24" y="144"/>
                  </a:cubicBezTo>
                  <a:cubicBezTo>
                    <a:pt x="168" y="144"/>
                    <a:pt x="168" y="144"/>
                    <a:pt x="168" y="144"/>
                  </a:cubicBezTo>
                  <a:cubicBezTo>
                    <a:pt x="172" y="144"/>
                    <a:pt x="176" y="140"/>
                    <a:pt x="176" y="136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176" y="4"/>
                    <a:pt x="172" y="0"/>
                    <a:pt x="168" y="0"/>
                  </a:cubicBezTo>
                  <a:moveTo>
                    <a:pt x="168" y="136"/>
                  </a:moveTo>
                  <a:cubicBezTo>
                    <a:pt x="24" y="136"/>
                    <a:pt x="24" y="136"/>
                    <a:pt x="24" y="136"/>
                  </a:cubicBezTo>
                  <a:cubicBezTo>
                    <a:pt x="15" y="136"/>
                    <a:pt x="8" y="129"/>
                    <a:pt x="8" y="12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30" y="120"/>
                    <a:pt x="32" y="118"/>
                    <a:pt x="32" y="116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168" y="8"/>
                    <a:pt x="168" y="8"/>
                    <a:pt x="168" y="8"/>
                  </a:cubicBezTo>
                  <a:lnTo>
                    <a:pt x="168" y="136"/>
                  </a:lnTo>
                  <a:close/>
                  <a:moveTo>
                    <a:pt x="52" y="32"/>
                  </a:moveTo>
                  <a:cubicBezTo>
                    <a:pt x="54" y="32"/>
                    <a:pt x="56" y="30"/>
                    <a:pt x="56" y="28"/>
                  </a:cubicBezTo>
                  <a:cubicBezTo>
                    <a:pt x="56" y="26"/>
                    <a:pt x="54" y="24"/>
                    <a:pt x="52" y="24"/>
                  </a:cubicBezTo>
                  <a:cubicBezTo>
                    <a:pt x="50" y="24"/>
                    <a:pt x="48" y="26"/>
                    <a:pt x="48" y="28"/>
                  </a:cubicBezTo>
                  <a:cubicBezTo>
                    <a:pt x="48" y="30"/>
                    <a:pt x="50" y="32"/>
                    <a:pt x="52" y="32"/>
                  </a:cubicBezTo>
                  <a:moveTo>
                    <a:pt x="52" y="88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4" y="88"/>
                    <a:pt x="96" y="86"/>
                    <a:pt x="96" y="84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0"/>
                    <a:pt x="94" y="48"/>
                    <a:pt x="9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0" y="48"/>
                    <a:pt x="48" y="50"/>
                    <a:pt x="48" y="52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8" y="86"/>
                    <a:pt x="50" y="88"/>
                    <a:pt x="52" y="88"/>
                  </a:cubicBezTo>
                  <a:moveTo>
                    <a:pt x="56" y="56"/>
                  </a:moveTo>
                  <a:cubicBezTo>
                    <a:pt x="88" y="56"/>
                    <a:pt x="88" y="56"/>
                    <a:pt x="88" y="56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56" y="80"/>
                    <a:pt x="56" y="80"/>
                    <a:pt x="56" y="80"/>
                  </a:cubicBezTo>
                  <a:lnTo>
                    <a:pt x="56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6" name="Freeform: Shape 14"/>
            <p:cNvSpPr/>
            <p:nvPr/>
          </p:nvSpPr>
          <p:spPr bwMode="auto">
            <a:xfrm>
              <a:off x="5211267" y="3195622"/>
              <a:ext cx="321738" cy="262806"/>
            </a:xfrm>
            <a:custGeom>
              <a:avLst/>
              <a:gdLst>
                <a:gd name="T0" fmla="*/ 36 w 176"/>
                <a:gd name="T1" fmla="*/ 88 h 144"/>
                <a:gd name="T2" fmla="*/ 32 w 176"/>
                <a:gd name="T3" fmla="*/ 116 h 144"/>
                <a:gd name="T4" fmla="*/ 60 w 176"/>
                <a:gd name="T5" fmla="*/ 120 h 144"/>
                <a:gd name="T6" fmla="*/ 64 w 176"/>
                <a:gd name="T7" fmla="*/ 92 h 144"/>
                <a:gd name="T8" fmla="*/ 56 w 176"/>
                <a:gd name="T9" fmla="*/ 112 h 144"/>
                <a:gd name="T10" fmla="*/ 40 w 176"/>
                <a:gd name="T11" fmla="*/ 96 h 144"/>
                <a:gd name="T12" fmla="*/ 56 w 176"/>
                <a:gd name="T13" fmla="*/ 112 h 144"/>
                <a:gd name="T14" fmla="*/ 116 w 176"/>
                <a:gd name="T15" fmla="*/ 88 h 144"/>
                <a:gd name="T16" fmla="*/ 112 w 176"/>
                <a:gd name="T17" fmla="*/ 116 h 144"/>
                <a:gd name="T18" fmla="*/ 140 w 176"/>
                <a:gd name="T19" fmla="*/ 120 h 144"/>
                <a:gd name="T20" fmla="*/ 144 w 176"/>
                <a:gd name="T21" fmla="*/ 92 h 144"/>
                <a:gd name="T22" fmla="*/ 136 w 176"/>
                <a:gd name="T23" fmla="*/ 112 h 144"/>
                <a:gd name="T24" fmla="*/ 120 w 176"/>
                <a:gd name="T25" fmla="*/ 96 h 144"/>
                <a:gd name="T26" fmla="*/ 136 w 176"/>
                <a:gd name="T27" fmla="*/ 112 h 144"/>
                <a:gd name="T28" fmla="*/ 168 w 176"/>
                <a:gd name="T29" fmla="*/ 136 h 144"/>
                <a:gd name="T30" fmla="*/ 172 w 176"/>
                <a:gd name="T31" fmla="*/ 32 h 144"/>
                <a:gd name="T32" fmla="*/ 172 w 176"/>
                <a:gd name="T33" fmla="*/ 24 h 144"/>
                <a:gd name="T34" fmla="*/ 168 w 176"/>
                <a:gd name="T35" fmla="*/ 8 h 144"/>
                <a:gd name="T36" fmla="*/ 16 w 176"/>
                <a:gd name="T37" fmla="*/ 0 h 144"/>
                <a:gd name="T38" fmla="*/ 8 w 176"/>
                <a:gd name="T39" fmla="*/ 24 h 144"/>
                <a:gd name="T40" fmla="*/ 0 w 176"/>
                <a:gd name="T41" fmla="*/ 28 h 144"/>
                <a:gd name="T42" fmla="*/ 8 w 176"/>
                <a:gd name="T43" fmla="*/ 32 h 144"/>
                <a:gd name="T44" fmla="*/ 4 w 176"/>
                <a:gd name="T45" fmla="*/ 136 h 144"/>
                <a:gd name="T46" fmla="*/ 4 w 176"/>
                <a:gd name="T47" fmla="*/ 144 h 144"/>
                <a:gd name="T48" fmla="*/ 176 w 176"/>
                <a:gd name="T49" fmla="*/ 140 h 144"/>
                <a:gd name="T50" fmla="*/ 96 w 176"/>
                <a:gd name="T51" fmla="*/ 136 h 144"/>
                <a:gd name="T52" fmla="*/ 80 w 176"/>
                <a:gd name="T53" fmla="*/ 96 h 144"/>
                <a:gd name="T54" fmla="*/ 96 w 176"/>
                <a:gd name="T55" fmla="*/ 136 h 144"/>
                <a:gd name="T56" fmla="*/ 104 w 176"/>
                <a:gd name="T57" fmla="*/ 136 h 144"/>
                <a:gd name="T58" fmla="*/ 100 w 176"/>
                <a:gd name="T59" fmla="*/ 88 h 144"/>
                <a:gd name="T60" fmla="*/ 72 w 176"/>
                <a:gd name="T61" fmla="*/ 92 h 144"/>
                <a:gd name="T62" fmla="*/ 16 w 176"/>
                <a:gd name="T63" fmla="*/ 136 h 144"/>
                <a:gd name="T64" fmla="*/ 28 w 176"/>
                <a:gd name="T65" fmla="*/ 56 h 144"/>
                <a:gd name="T66" fmla="*/ 52 w 176"/>
                <a:gd name="T67" fmla="*/ 56 h 144"/>
                <a:gd name="T68" fmla="*/ 76 w 176"/>
                <a:gd name="T69" fmla="*/ 56 h 144"/>
                <a:gd name="T70" fmla="*/ 100 w 176"/>
                <a:gd name="T71" fmla="*/ 56 h 144"/>
                <a:gd name="T72" fmla="*/ 124 w 176"/>
                <a:gd name="T73" fmla="*/ 56 h 144"/>
                <a:gd name="T74" fmla="*/ 148 w 176"/>
                <a:gd name="T75" fmla="*/ 56 h 144"/>
                <a:gd name="T76" fmla="*/ 160 w 176"/>
                <a:gd name="T77" fmla="*/ 136 h 144"/>
                <a:gd name="T78" fmla="*/ 20 w 176"/>
                <a:gd name="T79" fmla="*/ 32 h 144"/>
                <a:gd name="T80" fmla="*/ 36 w 176"/>
                <a:gd name="T81" fmla="*/ 40 h 144"/>
                <a:gd name="T82" fmla="*/ 20 w 176"/>
                <a:gd name="T83" fmla="*/ 40 h 144"/>
                <a:gd name="T84" fmla="*/ 44 w 176"/>
                <a:gd name="T85" fmla="*/ 32 h 144"/>
                <a:gd name="T86" fmla="*/ 60 w 176"/>
                <a:gd name="T87" fmla="*/ 40 h 144"/>
                <a:gd name="T88" fmla="*/ 44 w 176"/>
                <a:gd name="T89" fmla="*/ 40 h 144"/>
                <a:gd name="T90" fmla="*/ 68 w 176"/>
                <a:gd name="T91" fmla="*/ 32 h 144"/>
                <a:gd name="T92" fmla="*/ 84 w 176"/>
                <a:gd name="T93" fmla="*/ 40 h 144"/>
                <a:gd name="T94" fmla="*/ 68 w 176"/>
                <a:gd name="T95" fmla="*/ 40 h 144"/>
                <a:gd name="T96" fmla="*/ 92 w 176"/>
                <a:gd name="T97" fmla="*/ 32 h 144"/>
                <a:gd name="T98" fmla="*/ 108 w 176"/>
                <a:gd name="T99" fmla="*/ 40 h 144"/>
                <a:gd name="T100" fmla="*/ 92 w 176"/>
                <a:gd name="T101" fmla="*/ 40 h 144"/>
                <a:gd name="T102" fmla="*/ 116 w 176"/>
                <a:gd name="T103" fmla="*/ 32 h 144"/>
                <a:gd name="T104" fmla="*/ 132 w 176"/>
                <a:gd name="T105" fmla="*/ 40 h 144"/>
                <a:gd name="T106" fmla="*/ 116 w 176"/>
                <a:gd name="T107" fmla="*/ 40 h 144"/>
                <a:gd name="T108" fmla="*/ 140 w 176"/>
                <a:gd name="T109" fmla="*/ 32 h 144"/>
                <a:gd name="T110" fmla="*/ 156 w 176"/>
                <a:gd name="T111" fmla="*/ 40 h 144"/>
                <a:gd name="T112" fmla="*/ 140 w 176"/>
                <a:gd name="T113" fmla="*/ 40 h 144"/>
                <a:gd name="T114" fmla="*/ 16 w 176"/>
                <a:gd name="T115" fmla="*/ 24 h 144"/>
                <a:gd name="T116" fmla="*/ 160 w 176"/>
                <a:gd name="T117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44">
                  <a:moveTo>
                    <a:pt x="60" y="88"/>
                  </a:moveTo>
                  <a:cubicBezTo>
                    <a:pt x="36" y="88"/>
                    <a:pt x="36" y="88"/>
                    <a:pt x="36" y="88"/>
                  </a:cubicBezTo>
                  <a:cubicBezTo>
                    <a:pt x="34" y="88"/>
                    <a:pt x="32" y="90"/>
                    <a:pt x="32" y="92"/>
                  </a:cubicBezTo>
                  <a:cubicBezTo>
                    <a:pt x="32" y="116"/>
                    <a:pt x="32" y="116"/>
                    <a:pt x="32" y="116"/>
                  </a:cubicBezTo>
                  <a:cubicBezTo>
                    <a:pt x="32" y="118"/>
                    <a:pt x="34" y="120"/>
                    <a:pt x="36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2" y="120"/>
                    <a:pt x="64" y="118"/>
                    <a:pt x="64" y="116"/>
                  </a:cubicBezTo>
                  <a:cubicBezTo>
                    <a:pt x="64" y="92"/>
                    <a:pt x="64" y="92"/>
                    <a:pt x="64" y="92"/>
                  </a:cubicBezTo>
                  <a:cubicBezTo>
                    <a:pt x="64" y="90"/>
                    <a:pt x="62" y="88"/>
                    <a:pt x="60" y="88"/>
                  </a:cubicBezTo>
                  <a:moveTo>
                    <a:pt x="56" y="112"/>
                  </a:moveTo>
                  <a:cubicBezTo>
                    <a:pt x="40" y="112"/>
                    <a:pt x="40" y="112"/>
                    <a:pt x="40" y="11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56" y="96"/>
                    <a:pt x="56" y="96"/>
                    <a:pt x="56" y="96"/>
                  </a:cubicBezTo>
                  <a:lnTo>
                    <a:pt x="56" y="112"/>
                  </a:lnTo>
                  <a:close/>
                  <a:moveTo>
                    <a:pt x="140" y="88"/>
                  </a:moveTo>
                  <a:cubicBezTo>
                    <a:pt x="116" y="88"/>
                    <a:pt x="116" y="88"/>
                    <a:pt x="116" y="88"/>
                  </a:cubicBezTo>
                  <a:cubicBezTo>
                    <a:pt x="114" y="88"/>
                    <a:pt x="112" y="90"/>
                    <a:pt x="112" y="92"/>
                  </a:cubicBezTo>
                  <a:cubicBezTo>
                    <a:pt x="112" y="116"/>
                    <a:pt x="112" y="116"/>
                    <a:pt x="112" y="116"/>
                  </a:cubicBezTo>
                  <a:cubicBezTo>
                    <a:pt x="112" y="118"/>
                    <a:pt x="114" y="120"/>
                    <a:pt x="116" y="120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42" y="120"/>
                    <a:pt x="144" y="118"/>
                    <a:pt x="144" y="116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4" y="90"/>
                    <a:pt x="142" y="88"/>
                    <a:pt x="140" y="88"/>
                  </a:cubicBezTo>
                  <a:moveTo>
                    <a:pt x="136" y="112"/>
                  </a:moveTo>
                  <a:cubicBezTo>
                    <a:pt x="120" y="112"/>
                    <a:pt x="120" y="112"/>
                    <a:pt x="120" y="112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36" y="96"/>
                    <a:pt x="136" y="96"/>
                    <a:pt x="136" y="96"/>
                  </a:cubicBezTo>
                  <a:lnTo>
                    <a:pt x="136" y="112"/>
                  </a:lnTo>
                  <a:close/>
                  <a:moveTo>
                    <a:pt x="172" y="136"/>
                  </a:moveTo>
                  <a:cubicBezTo>
                    <a:pt x="168" y="136"/>
                    <a:pt x="168" y="136"/>
                    <a:pt x="168" y="136"/>
                  </a:cubicBezTo>
                  <a:cubicBezTo>
                    <a:pt x="168" y="32"/>
                    <a:pt x="168" y="32"/>
                    <a:pt x="168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4" y="32"/>
                    <a:pt x="176" y="30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68" y="4"/>
                    <a:pt x="164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4"/>
                    <a:pt x="8" y="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2" y="136"/>
                    <a:pt x="0" y="138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4" y="144"/>
                    <a:pt x="176" y="142"/>
                    <a:pt x="176" y="140"/>
                  </a:cubicBezTo>
                  <a:cubicBezTo>
                    <a:pt x="176" y="138"/>
                    <a:pt x="174" y="136"/>
                    <a:pt x="172" y="136"/>
                  </a:cubicBezTo>
                  <a:moveTo>
                    <a:pt x="96" y="136"/>
                  </a:moveTo>
                  <a:cubicBezTo>
                    <a:pt x="80" y="136"/>
                    <a:pt x="80" y="136"/>
                    <a:pt x="80" y="13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96" y="96"/>
                    <a:pt x="96" y="96"/>
                    <a:pt x="96" y="96"/>
                  </a:cubicBezTo>
                  <a:lnTo>
                    <a:pt x="96" y="136"/>
                  </a:lnTo>
                  <a:close/>
                  <a:moveTo>
                    <a:pt x="160" y="136"/>
                  </a:moveTo>
                  <a:cubicBezTo>
                    <a:pt x="104" y="136"/>
                    <a:pt x="104" y="136"/>
                    <a:pt x="104" y="136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4" y="90"/>
                    <a:pt x="102" y="88"/>
                    <a:pt x="100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4" y="88"/>
                    <a:pt x="72" y="90"/>
                    <a:pt x="72" y="92"/>
                  </a:cubicBezTo>
                  <a:cubicBezTo>
                    <a:pt x="72" y="136"/>
                    <a:pt x="72" y="136"/>
                    <a:pt x="72" y="136"/>
                  </a:cubicBezTo>
                  <a:cubicBezTo>
                    <a:pt x="16" y="136"/>
                    <a:pt x="16" y="136"/>
                    <a:pt x="16" y="136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9" y="54"/>
                    <a:pt x="23" y="56"/>
                    <a:pt x="28" y="56"/>
                  </a:cubicBezTo>
                  <a:cubicBezTo>
                    <a:pt x="33" y="56"/>
                    <a:pt x="37" y="54"/>
                    <a:pt x="40" y="50"/>
                  </a:cubicBezTo>
                  <a:cubicBezTo>
                    <a:pt x="43" y="54"/>
                    <a:pt x="47" y="56"/>
                    <a:pt x="52" y="56"/>
                  </a:cubicBezTo>
                  <a:cubicBezTo>
                    <a:pt x="57" y="56"/>
                    <a:pt x="61" y="54"/>
                    <a:pt x="64" y="50"/>
                  </a:cubicBezTo>
                  <a:cubicBezTo>
                    <a:pt x="67" y="54"/>
                    <a:pt x="71" y="56"/>
                    <a:pt x="76" y="56"/>
                  </a:cubicBezTo>
                  <a:cubicBezTo>
                    <a:pt x="81" y="56"/>
                    <a:pt x="85" y="54"/>
                    <a:pt x="88" y="50"/>
                  </a:cubicBezTo>
                  <a:cubicBezTo>
                    <a:pt x="91" y="54"/>
                    <a:pt x="95" y="56"/>
                    <a:pt x="100" y="56"/>
                  </a:cubicBezTo>
                  <a:cubicBezTo>
                    <a:pt x="105" y="56"/>
                    <a:pt x="109" y="54"/>
                    <a:pt x="112" y="50"/>
                  </a:cubicBezTo>
                  <a:cubicBezTo>
                    <a:pt x="115" y="54"/>
                    <a:pt x="119" y="56"/>
                    <a:pt x="124" y="56"/>
                  </a:cubicBezTo>
                  <a:cubicBezTo>
                    <a:pt x="129" y="56"/>
                    <a:pt x="133" y="54"/>
                    <a:pt x="136" y="50"/>
                  </a:cubicBezTo>
                  <a:cubicBezTo>
                    <a:pt x="139" y="54"/>
                    <a:pt x="143" y="56"/>
                    <a:pt x="148" y="56"/>
                  </a:cubicBezTo>
                  <a:cubicBezTo>
                    <a:pt x="153" y="56"/>
                    <a:pt x="157" y="54"/>
                    <a:pt x="160" y="50"/>
                  </a:cubicBezTo>
                  <a:lnTo>
                    <a:pt x="160" y="136"/>
                  </a:lnTo>
                  <a:close/>
                  <a:moveTo>
                    <a:pt x="20" y="40"/>
                  </a:moveTo>
                  <a:cubicBezTo>
                    <a:pt x="20" y="32"/>
                    <a:pt x="20" y="32"/>
                    <a:pt x="2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4"/>
                    <a:pt x="32" y="48"/>
                    <a:pt x="28" y="48"/>
                  </a:cubicBezTo>
                  <a:cubicBezTo>
                    <a:pt x="24" y="48"/>
                    <a:pt x="20" y="44"/>
                    <a:pt x="20" y="40"/>
                  </a:cubicBezTo>
                  <a:moveTo>
                    <a:pt x="44" y="40"/>
                  </a:moveTo>
                  <a:cubicBezTo>
                    <a:pt x="44" y="32"/>
                    <a:pt x="44" y="32"/>
                    <a:pt x="44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4"/>
                    <a:pt x="56" y="48"/>
                    <a:pt x="52" y="48"/>
                  </a:cubicBezTo>
                  <a:cubicBezTo>
                    <a:pt x="48" y="48"/>
                    <a:pt x="44" y="44"/>
                    <a:pt x="44" y="40"/>
                  </a:cubicBezTo>
                  <a:moveTo>
                    <a:pt x="68" y="40"/>
                  </a:moveTo>
                  <a:cubicBezTo>
                    <a:pt x="68" y="32"/>
                    <a:pt x="68" y="32"/>
                    <a:pt x="68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4"/>
                    <a:pt x="80" y="48"/>
                    <a:pt x="76" y="48"/>
                  </a:cubicBezTo>
                  <a:cubicBezTo>
                    <a:pt x="72" y="48"/>
                    <a:pt x="68" y="44"/>
                    <a:pt x="68" y="40"/>
                  </a:cubicBezTo>
                  <a:moveTo>
                    <a:pt x="92" y="40"/>
                  </a:moveTo>
                  <a:cubicBezTo>
                    <a:pt x="92" y="32"/>
                    <a:pt x="92" y="32"/>
                    <a:pt x="92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4"/>
                    <a:pt x="104" y="48"/>
                    <a:pt x="100" y="48"/>
                  </a:cubicBezTo>
                  <a:cubicBezTo>
                    <a:pt x="96" y="48"/>
                    <a:pt x="92" y="44"/>
                    <a:pt x="92" y="40"/>
                  </a:cubicBezTo>
                  <a:moveTo>
                    <a:pt x="116" y="40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2" y="44"/>
                    <a:pt x="128" y="48"/>
                    <a:pt x="124" y="48"/>
                  </a:cubicBezTo>
                  <a:cubicBezTo>
                    <a:pt x="120" y="48"/>
                    <a:pt x="116" y="44"/>
                    <a:pt x="116" y="40"/>
                  </a:cubicBezTo>
                  <a:moveTo>
                    <a:pt x="140" y="40"/>
                  </a:moveTo>
                  <a:cubicBezTo>
                    <a:pt x="140" y="32"/>
                    <a:pt x="140" y="32"/>
                    <a:pt x="140" y="32"/>
                  </a:cubicBezTo>
                  <a:cubicBezTo>
                    <a:pt x="156" y="32"/>
                    <a:pt x="156" y="32"/>
                    <a:pt x="156" y="32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6" y="44"/>
                    <a:pt x="152" y="48"/>
                    <a:pt x="148" y="48"/>
                  </a:cubicBezTo>
                  <a:cubicBezTo>
                    <a:pt x="144" y="48"/>
                    <a:pt x="140" y="44"/>
                    <a:pt x="140" y="40"/>
                  </a:cubicBezTo>
                  <a:moveTo>
                    <a:pt x="160" y="24"/>
                  </a:moveTo>
                  <a:cubicBezTo>
                    <a:pt x="16" y="24"/>
                    <a:pt x="16" y="24"/>
                    <a:pt x="16" y="24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lnTo>
                    <a:pt x="160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885485" y="1842689"/>
            <a:ext cx="2939871" cy="913071"/>
            <a:chOff x="5914113" y="1382016"/>
            <a:chExt cx="2204903" cy="684803"/>
          </a:xfrm>
        </p:grpSpPr>
        <p:sp>
          <p:nvSpPr>
            <p:cNvPr id="17" name="TextBox 15"/>
            <p:cNvSpPr txBox="1"/>
            <p:nvPr/>
          </p:nvSpPr>
          <p:spPr>
            <a:xfrm>
              <a:off x="5914113" y="1382016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界面动态显示</a:t>
              </a:r>
            </a:p>
          </p:txBody>
        </p:sp>
        <p:sp>
          <p:nvSpPr>
            <p:cNvPr id="18" name="TextBox 16"/>
            <p:cNvSpPr txBox="1"/>
            <p:nvPr/>
          </p:nvSpPr>
          <p:spPr bwMode="auto">
            <a:xfrm>
              <a:off x="5914113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 fontScale="85000" lnSpcReduction="100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界面会根据用户权限显示可执行的功能，部分控件会在执行操作后显示。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885485" y="3961929"/>
            <a:ext cx="2939871" cy="913071"/>
            <a:chOff x="5914113" y="2971446"/>
            <a:chExt cx="2204903" cy="684803"/>
          </a:xfrm>
        </p:grpSpPr>
        <p:sp>
          <p:nvSpPr>
            <p:cNvPr id="19" name="TextBox 17"/>
            <p:cNvSpPr txBox="1"/>
            <p:nvPr/>
          </p:nvSpPr>
          <p:spPr>
            <a:xfrm>
              <a:off x="5914113" y="2971446"/>
              <a:ext cx="1227015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用户信息管理</a:t>
              </a:r>
            </a:p>
          </p:txBody>
        </p:sp>
        <p:sp>
          <p:nvSpPr>
            <p:cNvPr id="20" name="TextBox 18"/>
            <p:cNvSpPr txBox="1"/>
            <p:nvPr/>
          </p:nvSpPr>
          <p:spPr bwMode="auto">
            <a:xfrm>
              <a:off x="5914113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拥有此权限的管理员可修改系统其他用户的密码和邮箱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66646" y="1842689"/>
            <a:ext cx="2939871" cy="913071"/>
            <a:chOff x="1024984" y="1382016"/>
            <a:chExt cx="2204903" cy="684803"/>
          </a:xfrm>
        </p:grpSpPr>
        <p:sp>
          <p:nvSpPr>
            <p:cNvPr id="21" name="TextBox 19"/>
            <p:cNvSpPr txBox="1"/>
            <p:nvPr/>
          </p:nvSpPr>
          <p:spPr>
            <a:xfrm>
              <a:off x="2066045" y="1382016"/>
              <a:ext cx="1163842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r"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根据权限显示功能</a:t>
              </a:r>
            </a:p>
          </p:txBody>
        </p:sp>
        <p:sp>
          <p:nvSpPr>
            <p:cNvPr id="22" name="TextBox 20"/>
            <p:cNvSpPr txBox="1"/>
            <p:nvPr/>
          </p:nvSpPr>
          <p:spPr bwMode="auto">
            <a:xfrm>
              <a:off x="1024984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登陆后会根据用户的权限显示界面上能执行的功能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366646" y="3961929"/>
            <a:ext cx="2939871" cy="913071"/>
            <a:chOff x="1024984" y="2971446"/>
            <a:chExt cx="2204903" cy="684803"/>
          </a:xfrm>
        </p:grpSpPr>
        <p:sp>
          <p:nvSpPr>
            <p:cNvPr id="23" name="TextBox 21"/>
            <p:cNvSpPr txBox="1"/>
            <p:nvPr/>
          </p:nvSpPr>
          <p:spPr>
            <a:xfrm>
              <a:off x="2066045" y="2971446"/>
              <a:ext cx="1163842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r"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页面显示友好</a:t>
              </a:r>
            </a:p>
          </p:txBody>
        </p:sp>
        <p:sp>
          <p:nvSpPr>
            <p:cNvPr id="24" name="TextBox 22"/>
            <p:cNvSpPr txBox="1"/>
            <p:nvPr/>
          </p:nvSpPr>
          <p:spPr bwMode="auto">
            <a:xfrm>
              <a:off x="1024984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 fontScale="925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修改系统信息时会显示修改前的信息，此外，可分别修改各类信息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界面创新</a:t>
            </a:r>
          </a:p>
        </p:txBody>
      </p:sp>
      <p:sp>
        <p:nvSpPr>
          <p:cNvPr id="36" name="椭圆 3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815772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905592" y="3492779"/>
            <a:ext cx="2622550" cy="107124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难点核心算法</a:t>
            </a:r>
          </a:p>
          <a:p>
            <a:pPr algn="r"/>
            <a:endParaRPr lang="zh-CN" altLang="en-US" sz="32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62408" y="2851288"/>
            <a:ext cx="2108417" cy="640080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04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37"/>
          <p:cNvGrpSpPr/>
          <p:nvPr/>
        </p:nvGrpSpPr>
        <p:grpSpPr>
          <a:xfrm>
            <a:off x="8015549" y="1816823"/>
            <a:ext cx="3133420" cy="1112227"/>
            <a:chOff x="8784483" y="2133651"/>
            <a:chExt cx="2477305" cy="1112528"/>
          </a:xfrm>
        </p:grpSpPr>
        <p:sp>
          <p:nvSpPr>
            <p:cNvPr id="39" name="TextBox 38"/>
            <p:cNvSpPr txBox="1"/>
            <p:nvPr/>
          </p:nvSpPr>
          <p:spPr>
            <a:xfrm>
              <a:off x="8785373" y="2637706"/>
              <a:ext cx="2133942" cy="608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大量的界面控件导致显示与调用逻辑关系复杂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784483" y="2133651"/>
              <a:ext cx="2477305" cy="482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界面控件繁多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4" name="组合 41"/>
          <p:cNvGrpSpPr/>
          <p:nvPr/>
        </p:nvGrpSpPr>
        <p:grpSpPr>
          <a:xfrm>
            <a:off x="8015549" y="3040627"/>
            <a:ext cx="3133420" cy="1381532"/>
            <a:chOff x="8784483" y="2133651"/>
            <a:chExt cx="2477305" cy="1381906"/>
          </a:xfrm>
        </p:grpSpPr>
        <p:sp>
          <p:nvSpPr>
            <p:cNvPr id="43" name="TextBox 42"/>
            <p:cNvSpPr txBox="1"/>
            <p:nvPr/>
          </p:nvSpPr>
          <p:spPr>
            <a:xfrm>
              <a:off x="8785373" y="2637706"/>
              <a:ext cx="2133942" cy="877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控件功能繁杂，需要各种各样信号与槽函数来响应控件功能调用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784483" y="2133651"/>
              <a:ext cx="2477305" cy="4822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信号与槽复杂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5" name="组合 45"/>
          <p:cNvGrpSpPr/>
          <p:nvPr/>
        </p:nvGrpSpPr>
        <p:grpSpPr>
          <a:xfrm>
            <a:off x="8016875" y="683895"/>
            <a:ext cx="3133725" cy="1133057"/>
            <a:chOff x="8784483" y="2001532"/>
            <a:chExt cx="2477305" cy="1414799"/>
          </a:xfrm>
        </p:grpSpPr>
        <p:sp>
          <p:nvSpPr>
            <p:cNvPr id="47" name="TextBox 46"/>
            <p:cNvSpPr txBox="1"/>
            <p:nvPr/>
          </p:nvSpPr>
          <p:spPr>
            <a:xfrm>
              <a:off x="8785373" y="2637706"/>
              <a:ext cx="2133942" cy="778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根据功能类型可供用户选择，界面友好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784483" y="2001532"/>
              <a:ext cx="2477305" cy="60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界面功能分区明确</a:t>
              </a:r>
            </a:p>
          </p:txBody>
        </p:sp>
      </p:grpSp>
      <p:sp>
        <p:nvSpPr>
          <p:cNvPr id="21" name="矩形 20"/>
          <p:cNvSpPr/>
          <p:nvPr/>
        </p:nvSpPr>
        <p:spPr>
          <a:xfrm>
            <a:off x="607013" y="1077555"/>
            <a:ext cx="6400772" cy="13916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13" y="2469226"/>
            <a:ext cx="6400772" cy="3769624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72770" y="52705"/>
            <a:ext cx="29762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功能复杂</a:t>
            </a:r>
            <a:endParaRPr lang="zh-CN" sz="2400" dirty="0">
              <a:solidFill>
                <a:schemeClr val="accent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2" name="组合 45"/>
          <p:cNvGrpSpPr/>
          <p:nvPr/>
        </p:nvGrpSpPr>
        <p:grpSpPr>
          <a:xfrm>
            <a:off x="8142549" y="4549159"/>
            <a:ext cx="3133420" cy="861424"/>
            <a:chOff x="8784483" y="2133651"/>
            <a:chExt cx="2477305" cy="861657"/>
          </a:xfrm>
        </p:grpSpPr>
        <p:sp>
          <p:nvSpPr>
            <p:cNvPr id="6" name="TextBox 46"/>
            <p:cNvSpPr txBox="1"/>
            <p:nvPr/>
          </p:nvSpPr>
          <p:spPr>
            <a:xfrm>
              <a:off x="8785373" y="2637706"/>
              <a:ext cx="2133942" cy="357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根据权限显示用户可使用功能</a:t>
              </a:r>
            </a:p>
          </p:txBody>
        </p:sp>
        <p:sp>
          <p:nvSpPr>
            <p:cNvPr id="7" name="TextBox 48"/>
            <p:cNvSpPr txBox="1"/>
            <p:nvPr/>
          </p:nvSpPr>
          <p:spPr>
            <a:xfrm>
              <a:off x="8784483" y="2133651"/>
              <a:ext cx="2477305" cy="481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界面权限分配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37"/>
          <p:cNvGrpSpPr/>
          <p:nvPr/>
        </p:nvGrpSpPr>
        <p:grpSpPr>
          <a:xfrm>
            <a:off x="8015549" y="1816823"/>
            <a:ext cx="3007584" cy="1112227"/>
            <a:chOff x="8784483" y="2133651"/>
            <a:chExt cx="2477305" cy="1112528"/>
          </a:xfrm>
        </p:grpSpPr>
        <p:sp>
          <p:nvSpPr>
            <p:cNvPr id="39" name="TextBox 38"/>
            <p:cNvSpPr txBox="1"/>
            <p:nvPr/>
          </p:nvSpPr>
          <p:spPr>
            <a:xfrm>
              <a:off x="8785373" y="2637706"/>
              <a:ext cx="2133942" cy="608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合同流程复杂，需根据前期配置同步显示在各用户界面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784483" y="2133651"/>
              <a:ext cx="2477305" cy="482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合同流程处理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4" name="组合 41"/>
          <p:cNvGrpSpPr/>
          <p:nvPr/>
        </p:nvGrpSpPr>
        <p:grpSpPr>
          <a:xfrm>
            <a:off x="8015550" y="3040627"/>
            <a:ext cx="3007584" cy="1127489"/>
            <a:chOff x="8784483" y="2133651"/>
            <a:chExt cx="2477305" cy="1127794"/>
          </a:xfrm>
        </p:grpSpPr>
        <p:sp>
          <p:nvSpPr>
            <p:cNvPr id="43" name="TextBox 42"/>
            <p:cNvSpPr txBox="1"/>
            <p:nvPr/>
          </p:nvSpPr>
          <p:spPr>
            <a:xfrm>
              <a:off x="8785373" y="2637706"/>
              <a:ext cx="2133942" cy="6237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通过不同的</a:t>
              </a:r>
              <a:r>
                <a:rPr lang="en-US" altLang="zh-CN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POST</a:t>
              </a: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传入后端的数据返回给用户查询结果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784483" y="2133651"/>
              <a:ext cx="2477305" cy="481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合同信息查询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5" name="组合 45"/>
          <p:cNvGrpSpPr/>
          <p:nvPr/>
        </p:nvGrpSpPr>
        <p:grpSpPr>
          <a:xfrm>
            <a:off x="8015549" y="4292861"/>
            <a:ext cx="3007585" cy="1315449"/>
            <a:chOff x="8784483" y="2133651"/>
            <a:chExt cx="2477305" cy="1315805"/>
          </a:xfrm>
        </p:grpSpPr>
        <p:sp>
          <p:nvSpPr>
            <p:cNvPr id="47" name="TextBox 46"/>
            <p:cNvSpPr txBox="1"/>
            <p:nvPr/>
          </p:nvSpPr>
          <p:spPr>
            <a:xfrm>
              <a:off x="8853891" y="2825717"/>
              <a:ext cx="2133942" cy="6237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主要为合同状态和合同流程的对应关系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784483" y="2133651"/>
              <a:ext cx="2477305" cy="481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合同连接</a:t>
              </a:r>
            </a:p>
          </p:txBody>
        </p:sp>
      </p:grpSp>
      <p:sp>
        <p:nvSpPr>
          <p:cNvPr id="21" name="矩形 20"/>
          <p:cNvSpPr/>
          <p:nvPr/>
        </p:nvSpPr>
        <p:spPr>
          <a:xfrm>
            <a:off x="607013" y="1077555"/>
            <a:ext cx="6400772" cy="13916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13" y="2469226"/>
            <a:ext cx="6400772" cy="3769624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复杂的设计逻辑</a:t>
            </a:r>
            <a:endParaRPr lang="zh-CN" sz="2400" dirty="0">
              <a:solidFill>
                <a:schemeClr val="accent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5975" r="5975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文本框 226"/>
          <p:cNvSpPr txBox="1">
            <a:spLocks noChangeArrowheads="1"/>
          </p:cNvSpPr>
          <p:nvPr/>
        </p:nvSpPr>
        <p:spPr bwMode="auto">
          <a:xfrm>
            <a:off x="4794294" y="2823257"/>
            <a:ext cx="2922595" cy="912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533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谢谢大家</a:t>
            </a:r>
          </a:p>
        </p:txBody>
      </p:sp>
      <p:cxnSp>
        <p:nvCxnSpPr>
          <p:cNvPr id="7" name="直接连接符 6"/>
          <p:cNvCxnSpPr/>
          <p:nvPr/>
        </p:nvCxnSpPr>
        <p:spPr bwMode="auto">
          <a:xfrm>
            <a:off x="3383817" y="2589751"/>
            <a:ext cx="5827579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 bwMode="auto">
          <a:xfrm>
            <a:off x="3383816" y="2675519"/>
            <a:ext cx="1919621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 bwMode="auto">
          <a:xfrm>
            <a:off x="3383816" y="3829571"/>
            <a:ext cx="5326948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 bwMode="auto">
          <a:xfrm>
            <a:off x="5735352" y="3885495"/>
            <a:ext cx="2975412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4"/>
          <p:cNvSpPr txBox="1"/>
          <p:nvPr/>
        </p:nvSpPr>
        <p:spPr>
          <a:xfrm>
            <a:off x="4215644" y="2061856"/>
            <a:ext cx="3795988" cy="368786"/>
          </a:xfrm>
          <a:prstGeom prst="rect">
            <a:avLst/>
          </a:prstGeom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665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合同管理系统项目答辩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815772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318977" y="3462299"/>
            <a:ext cx="1805940" cy="57848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人员分工</a:t>
            </a: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84211" y="2800446"/>
            <a:ext cx="2210017" cy="661853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01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572655" y="52558"/>
            <a:ext cx="27716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人员分工</a:t>
            </a:r>
          </a:p>
          <a:p>
            <a:endParaRPr lang="zh-CN" altLang="en-US" sz="2400" dirty="0">
              <a:solidFill>
                <a:schemeClr val="accent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60425" y="1464310"/>
            <a:ext cx="2809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组长：    王开阳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60425" y="2740025"/>
            <a:ext cx="248348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组员：    李星原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60425" y="3881755"/>
            <a:ext cx="2483485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2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    </a:t>
            </a:r>
            <a:r>
              <a:rPr lang="zh-CN" altLang="en-US" sz="2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王锴</a:t>
            </a:r>
            <a:r>
              <a:rPr lang="zh-CN" altLang="en-US" sz="2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贞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60425" y="4838065"/>
            <a:ext cx="2590800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lvl="1"/>
            <a:r>
              <a:rPr lang="en-US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莫日根呼</a:t>
            </a: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3669496" y="1695029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7413854" y="1219844"/>
            <a:ext cx="2560656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接口设计 界面设计 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合同管理 日志管理</a:t>
            </a:r>
          </a:p>
        </p:txBody>
      </p:sp>
      <p:sp>
        <p:nvSpPr>
          <p:cNvPr id="17" name="矩形 16"/>
          <p:cNvSpPr/>
          <p:nvPr/>
        </p:nvSpPr>
        <p:spPr>
          <a:xfrm>
            <a:off x="7413854" y="2367289"/>
            <a:ext cx="2560656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客户管理 合同起草  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文档编写 后期测试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413854" y="3514099"/>
            <a:ext cx="2560656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角色管理  权限管理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分配合同</a:t>
            </a:r>
          </a:p>
        </p:txBody>
      </p:sp>
      <p:sp>
        <p:nvSpPr>
          <p:cNvPr id="23" name="矩形 22"/>
          <p:cNvSpPr/>
          <p:nvPr/>
        </p:nvSpPr>
        <p:spPr>
          <a:xfrm>
            <a:off x="7413854" y="4838074"/>
            <a:ext cx="2560656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数据查询  流程查询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部分容错处理</a:t>
            </a:r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669496" y="2970109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3669496" y="4112474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669496" y="5131649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0" t="36179" r="31026" b="38320"/>
          <a:stretch>
            <a:fillRect/>
          </a:stretch>
        </p:blipFill>
        <p:spPr>
          <a:xfrm>
            <a:off x="0" y="-135255"/>
            <a:ext cx="12192000" cy="6972300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7555865" y="2759710"/>
            <a:ext cx="1619885" cy="16198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9" name="Freeform 8"/>
          <p:cNvSpPr/>
          <p:nvPr/>
        </p:nvSpPr>
        <p:spPr>
          <a:xfrm rot="18900000">
            <a:off x="6242050" y="380936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8" name="Freeform 7"/>
          <p:cNvSpPr/>
          <p:nvPr/>
        </p:nvSpPr>
        <p:spPr>
          <a:xfrm rot="2700000">
            <a:off x="5101590" y="295973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42909" y="23558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5C5C5C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系统管理</a:t>
            </a:r>
            <a:r>
              <a:rPr kumimoji="0" 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完善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848035" y="235712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界面</a:t>
            </a:r>
            <a:r>
              <a:rPr lang="zh-CN" altLang="en-US" b="1" dirty="0">
                <a:solidFill>
                  <a:srgbClr val="5C5C5C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友好便利</a:t>
            </a:r>
            <a:endParaRPr kumimoji="0" lang="zh-CN" sz="1800" b="1" i="0" u="none" strike="noStrike" kern="1200" cap="none" spc="0" normalizeH="0" baseline="0" noProof="0" dirty="0">
              <a:ln>
                <a:noFill/>
              </a:ln>
              <a:solidFill>
                <a:srgbClr val="5C5C5C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747993" y="237339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5C5C5C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合同操作记录日志</a:t>
            </a:r>
            <a:endParaRPr kumimoji="0" lang="zh-CN" sz="1800" b="1" i="0" u="none" strike="noStrike" kern="1200" cap="none" spc="0" normalizeH="0" baseline="0" noProof="0" dirty="0">
              <a:ln>
                <a:noFill/>
              </a:ln>
              <a:solidFill>
                <a:srgbClr val="5C5C5C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54322" y="571690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多条件信息查询</a:t>
            </a:r>
            <a:endParaRPr kumimoji="0" lang="zh-CN" sz="1800" b="1" i="0" u="none" strike="noStrike" kern="1200" cap="none" spc="0" normalizeH="0" baseline="0" noProof="0" dirty="0">
              <a:ln>
                <a:noFill/>
              </a:ln>
              <a:solidFill>
                <a:srgbClr val="5C5C5C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347748" y="575844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5C5C5C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合同管理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完整</a:t>
            </a:r>
            <a:endParaRPr kumimoji="0" lang="zh-CN" sz="1800" b="1" i="0" u="none" strike="noStrike" kern="1200" cap="none" spc="0" normalizeH="0" baseline="0" noProof="0" dirty="0">
              <a:ln>
                <a:noFill/>
              </a:ln>
              <a:solidFill>
                <a:srgbClr val="5C5C5C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7" name="Freeform 6"/>
          <p:cNvSpPr/>
          <p:nvPr/>
        </p:nvSpPr>
        <p:spPr>
          <a:xfrm rot="18900000">
            <a:off x="3864610" y="380936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6" name="Freeform 5"/>
          <p:cNvSpPr/>
          <p:nvPr/>
        </p:nvSpPr>
        <p:spPr>
          <a:xfrm rot="2700000">
            <a:off x="2724150" y="295973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期望特性</a:t>
            </a:r>
          </a:p>
        </p:txBody>
      </p:sp>
      <p:sp>
        <p:nvSpPr>
          <p:cNvPr id="39" name="椭圆 38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804469" y="1669682"/>
            <a:ext cx="30163" cy="31924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4395269" y="1669682"/>
            <a:ext cx="30163" cy="31924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6962257" y="1669682"/>
            <a:ext cx="30163" cy="32035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9548294" y="1669682"/>
            <a:ext cx="30163" cy="325596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9" name="Freeform 9"/>
          <p:cNvSpPr/>
          <p:nvPr/>
        </p:nvSpPr>
        <p:spPr bwMode="auto">
          <a:xfrm>
            <a:off x="8035407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4" name="Freeform 14"/>
          <p:cNvSpPr/>
          <p:nvPr/>
        </p:nvSpPr>
        <p:spPr bwMode="auto">
          <a:xfrm>
            <a:off x="5454132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Freeform 15"/>
          <p:cNvSpPr/>
          <p:nvPr/>
        </p:nvSpPr>
        <p:spPr bwMode="auto">
          <a:xfrm>
            <a:off x="2885557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6" name="Freeform 16"/>
          <p:cNvSpPr/>
          <p:nvPr/>
        </p:nvSpPr>
        <p:spPr bwMode="auto">
          <a:xfrm>
            <a:off x="296344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Freeform 17"/>
          <p:cNvSpPr>
            <a:spLocks noEditPoints="1"/>
          </p:cNvSpPr>
          <p:nvPr/>
        </p:nvSpPr>
        <p:spPr bwMode="auto">
          <a:xfrm>
            <a:off x="9349857" y="4820869"/>
            <a:ext cx="420688" cy="555625"/>
          </a:xfrm>
          <a:custGeom>
            <a:avLst/>
            <a:gdLst>
              <a:gd name="T0" fmla="*/ 56 w 112"/>
              <a:gd name="T1" fmla="*/ 0 h 148"/>
              <a:gd name="T2" fmla="*/ 0 w 112"/>
              <a:gd name="T3" fmla="*/ 56 h 148"/>
              <a:gd name="T4" fmla="*/ 56 w 112"/>
              <a:gd name="T5" fmla="*/ 148 h 148"/>
              <a:gd name="T6" fmla="*/ 112 w 112"/>
              <a:gd name="T7" fmla="*/ 56 h 148"/>
              <a:gd name="T8" fmla="*/ 56 w 112"/>
              <a:gd name="T9" fmla="*/ 0 h 148"/>
              <a:gd name="T10" fmla="*/ 56 w 112"/>
              <a:gd name="T11" fmla="*/ 74 h 148"/>
              <a:gd name="T12" fmla="*/ 34 w 112"/>
              <a:gd name="T13" fmla="*/ 52 h 148"/>
              <a:gd name="T14" fmla="*/ 56 w 112"/>
              <a:gd name="T15" fmla="*/ 30 h 148"/>
              <a:gd name="T16" fmla="*/ 78 w 112"/>
              <a:gd name="T17" fmla="*/ 52 h 148"/>
              <a:gd name="T18" fmla="*/ 56 w 112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2" h="148">
                <a:moveTo>
                  <a:pt x="56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6" y="148"/>
                  <a:pt x="56" y="148"/>
                </a:cubicBezTo>
                <a:cubicBezTo>
                  <a:pt x="56" y="148"/>
                  <a:pt x="112" y="88"/>
                  <a:pt x="112" y="56"/>
                </a:cubicBezTo>
                <a:cubicBezTo>
                  <a:pt x="112" y="25"/>
                  <a:pt x="87" y="0"/>
                  <a:pt x="56" y="0"/>
                </a:cubicBezTo>
                <a:close/>
                <a:moveTo>
                  <a:pt x="56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6" y="30"/>
                </a:cubicBezTo>
                <a:cubicBezTo>
                  <a:pt x="68" y="30"/>
                  <a:pt x="78" y="40"/>
                  <a:pt x="78" y="52"/>
                </a:cubicBezTo>
                <a:cubicBezTo>
                  <a:pt x="78" y="65"/>
                  <a:pt x="68" y="74"/>
                  <a:pt x="56" y="7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8" name="Freeform 18"/>
          <p:cNvSpPr>
            <a:spLocks noEditPoints="1"/>
          </p:cNvSpPr>
          <p:nvPr/>
        </p:nvSpPr>
        <p:spPr bwMode="auto">
          <a:xfrm>
            <a:off x="6763819" y="4820869"/>
            <a:ext cx="423863" cy="555625"/>
          </a:xfrm>
          <a:custGeom>
            <a:avLst/>
            <a:gdLst>
              <a:gd name="T0" fmla="*/ 57 w 113"/>
              <a:gd name="T1" fmla="*/ 0 h 148"/>
              <a:gd name="T2" fmla="*/ 0 w 113"/>
              <a:gd name="T3" fmla="*/ 56 h 148"/>
              <a:gd name="T4" fmla="*/ 57 w 113"/>
              <a:gd name="T5" fmla="*/ 148 h 148"/>
              <a:gd name="T6" fmla="*/ 113 w 113"/>
              <a:gd name="T7" fmla="*/ 56 h 148"/>
              <a:gd name="T8" fmla="*/ 57 w 113"/>
              <a:gd name="T9" fmla="*/ 0 h 148"/>
              <a:gd name="T10" fmla="*/ 57 w 113"/>
              <a:gd name="T11" fmla="*/ 74 h 148"/>
              <a:gd name="T12" fmla="*/ 34 w 113"/>
              <a:gd name="T13" fmla="*/ 52 h 148"/>
              <a:gd name="T14" fmla="*/ 57 w 113"/>
              <a:gd name="T15" fmla="*/ 30 h 148"/>
              <a:gd name="T16" fmla="*/ 79 w 113"/>
              <a:gd name="T17" fmla="*/ 52 h 148"/>
              <a:gd name="T18" fmla="*/ 57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7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7" y="148"/>
                  <a:pt x="57" y="148"/>
                </a:cubicBezTo>
                <a:cubicBezTo>
                  <a:pt x="57" y="148"/>
                  <a:pt x="113" y="88"/>
                  <a:pt x="113" y="56"/>
                </a:cubicBezTo>
                <a:cubicBezTo>
                  <a:pt x="113" y="25"/>
                  <a:pt x="88" y="0"/>
                  <a:pt x="57" y="0"/>
                </a:cubicBezTo>
                <a:close/>
                <a:moveTo>
                  <a:pt x="57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7" y="30"/>
                </a:cubicBezTo>
                <a:cubicBezTo>
                  <a:pt x="69" y="30"/>
                  <a:pt x="79" y="40"/>
                  <a:pt x="79" y="52"/>
                </a:cubicBezTo>
                <a:cubicBezTo>
                  <a:pt x="79" y="65"/>
                  <a:pt x="69" y="74"/>
                  <a:pt x="57" y="7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9" name="Freeform 19"/>
          <p:cNvSpPr>
            <a:spLocks noEditPoints="1"/>
          </p:cNvSpPr>
          <p:nvPr/>
        </p:nvSpPr>
        <p:spPr bwMode="auto">
          <a:xfrm>
            <a:off x="4192069" y="4820869"/>
            <a:ext cx="423863" cy="555625"/>
          </a:xfrm>
          <a:custGeom>
            <a:avLst/>
            <a:gdLst>
              <a:gd name="T0" fmla="*/ 57 w 113"/>
              <a:gd name="T1" fmla="*/ 0 h 148"/>
              <a:gd name="T2" fmla="*/ 0 w 113"/>
              <a:gd name="T3" fmla="*/ 56 h 148"/>
              <a:gd name="T4" fmla="*/ 57 w 113"/>
              <a:gd name="T5" fmla="*/ 148 h 148"/>
              <a:gd name="T6" fmla="*/ 113 w 113"/>
              <a:gd name="T7" fmla="*/ 56 h 148"/>
              <a:gd name="T8" fmla="*/ 57 w 113"/>
              <a:gd name="T9" fmla="*/ 0 h 148"/>
              <a:gd name="T10" fmla="*/ 57 w 113"/>
              <a:gd name="T11" fmla="*/ 74 h 148"/>
              <a:gd name="T12" fmla="*/ 34 w 113"/>
              <a:gd name="T13" fmla="*/ 52 h 148"/>
              <a:gd name="T14" fmla="*/ 57 w 113"/>
              <a:gd name="T15" fmla="*/ 30 h 148"/>
              <a:gd name="T16" fmla="*/ 79 w 113"/>
              <a:gd name="T17" fmla="*/ 52 h 148"/>
              <a:gd name="T18" fmla="*/ 57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7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7" y="148"/>
                  <a:pt x="57" y="148"/>
                </a:cubicBezTo>
                <a:cubicBezTo>
                  <a:pt x="57" y="148"/>
                  <a:pt x="113" y="88"/>
                  <a:pt x="113" y="56"/>
                </a:cubicBezTo>
                <a:cubicBezTo>
                  <a:pt x="113" y="25"/>
                  <a:pt x="88" y="0"/>
                  <a:pt x="57" y="0"/>
                </a:cubicBezTo>
                <a:close/>
                <a:moveTo>
                  <a:pt x="57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7" y="30"/>
                </a:cubicBezTo>
                <a:cubicBezTo>
                  <a:pt x="69" y="30"/>
                  <a:pt x="79" y="40"/>
                  <a:pt x="79" y="52"/>
                </a:cubicBezTo>
                <a:cubicBezTo>
                  <a:pt x="79" y="65"/>
                  <a:pt x="69" y="74"/>
                  <a:pt x="57" y="7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0" name="Freeform 20"/>
          <p:cNvSpPr>
            <a:spLocks noEditPoints="1"/>
          </p:cNvSpPr>
          <p:nvPr/>
        </p:nvSpPr>
        <p:spPr bwMode="auto">
          <a:xfrm>
            <a:off x="1606032" y="4820869"/>
            <a:ext cx="423863" cy="555625"/>
          </a:xfrm>
          <a:custGeom>
            <a:avLst/>
            <a:gdLst>
              <a:gd name="T0" fmla="*/ 56 w 113"/>
              <a:gd name="T1" fmla="*/ 0 h 148"/>
              <a:gd name="T2" fmla="*/ 0 w 113"/>
              <a:gd name="T3" fmla="*/ 56 h 148"/>
              <a:gd name="T4" fmla="*/ 56 w 113"/>
              <a:gd name="T5" fmla="*/ 148 h 148"/>
              <a:gd name="T6" fmla="*/ 113 w 113"/>
              <a:gd name="T7" fmla="*/ 56 h 148"/>
              <a:gd name="T8" fmla="*/ 56 w 113"/>
              <a:gd name="T9" fmla="*/ 0 h 148"/>
              <a:gd name="T10" fmla="*/ 56 w 113"/>
              <a:gd name="T11" fmla="*/ 74 h 148"/>
              <a:gd name="T12" fmla="*/ 34 w 113"/>
              <a:gd name="T13" fmla="*/ 52 h 148"/>
              <a:gd name="T14" fmla="*/ 56 w 113"/>
              <a:gd name="T15" fmla="*/ 30 h 148"/>
              <a:gd name="T16" fmla="*/ 78 w 113"/>
              <a:gd name="T17" fmla="*/ 52 h 148"/>
              <a:gd name="T18" fmla="*/ 56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6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6" y="148"/>
                  <a:pt x="56" y="148"/>
                </a:cubicBezTo>
                <a:cubicBezTo>
                  <a:pt x="56" y="148"/>
                  <a:pt x="113" y="88"/>
                  <a:pt x="113" y="56"/>
                </a:cubicBezTo>
                <a:cubicBezTo>
                  <a:pt x="113" y="25"/>
                  <a:pt x="87" y="0"/>
                  <a:pt x="56" y="0"/>
                </a:cubicBezTo>
                <a:close/>
                <a:moveTo>
                  <a:pt x="56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6" y="30"/>
                </a:cubicBezTo>
                <a:cubicBezTo>
                  <a:pt x="69" y="30"/>
                  <a:pt x="78" y="40"/>
                  <a:pt x="78" y="52"/>
                </a:cubicBezTo>
                <a:cubicBezTo>
                  <a:pt x="78" y="65"/>
                  <a:pt x="69" y="74"/>
                  <a:pt x="56" y="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Inhaltsplatzhalter 4"/>
          <p:cNvSpPr txBox="1"/>
          <p:nvPr/>
        </p:nvSpPr>
        <p:spPr>
          <a:xfrm>
            <a:off x="1087011" y="5481861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b="1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阶段一</a:t>
            </a:r>
            <a:endParaRPr lang="zh-CN" altLang="en-US" sz="1600" dirty="0">
              <a:solidFill>
                <a:schemeClr val="accent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Inhaltsplatzhalter 4"/>
          <p:cNvSpPr txBox="1"/>
          <p:nvPr/>
        </p:nvSpPr>
        <p:spPr>
          <a:xfrm>
            <a:off x="3688487" y="5481226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阶段二</a:t>
            </a:r>
          </a:p>
        </p:txBody>
      </p:sp>
      <p:sp>
        <p:nvSpPr>
          <p:cNvPr id="27" name="Inhaltsplatzhalter 4"/>
          <p:cNvSpPr txBox="1"/>
          <p:nvPr/>
        </p:nvSpPr>
        <p:spPr>
          <a:xfrm>
            <a:off x="6252300" y="5481861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b="1" dirty="0">
                <a:solidFill>
                  <a:schemeClr val="accent3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阶段三</a:t>
            </a:r>
          </a:p>
        </p:txBody>
      </p:sp>
      <p:sp>
        <p:nvSpPr>
          <p:cNvPr id="28" name="Inhaltsplatzhalter 4"/>
          <p:cNvSpPr txBox="1"/>
          <p:nvPr/>
        </p:nvSpPr>
        <p:spPr>
          <a:xfrm>
            <a:off x="8840641" y="5481861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b="1" dirty="0">
                <a:solidFill>
                  <a:schemeClr val="accent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阶段四</a:t>
            </a:r>
          </a:p>
        </p:txBody>
      </p:sp>
      <p:sp>
        <p:nvSpPr>
          <p:cNvPr id="46" name="Inhaltsplatzhalter 4"/>
          <p:cNvSpPr txBox="1"/>
          <p:nvPr/>
        </p:nvSpPr>
        <p:spPr>
          <a:xfrm>
            <a:off x="1878944" y="1935870"/>
            <a:ext cx="885242" cy="55372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20%</a:t>
            </a:r>
            <a:endParaRPr lang="en-US" sz="2800" dirty="0">
              <a:solidFill>
                <a:schemeClr val="accent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7" name="Inhaltsplatzhalter 4"/>
          <p:cNvSpPr txBox="1"/>
          <p:nvPr/>
        </p:nvSpPr>
        <p:spPr>
          <a:xfrm>
            <a:off x="4520808" y="1658732"/>
            <a:ext cx="885242" cy="11079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50%</a:t>
            </a:r>
            <a:endParaRPr lang="en-US" sz="2800" dirty="0">
              <a:solidFill>
                <a:schemeClr val="accent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8" name="Inhaltsplatzhalter 4"/>
          <p:cNvSpPr txBox="1"/>
          <p:nvPr/>
        </p:nvSpPr>
        <p:spPr>
          <a:xfrm>
            <a:off x="7065883" y="1658732"/>
            <a:ext cx="885242" cy="11079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3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70%</a:t>
            </a:r>
            <a:endParaRPr lang="en-US" sz="2800" dirty="0">
              <a:solidFill>
                <a:schemeClr val="accent3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9" name="Inhaltsplatzhalter 4"/>
          <p:cNvSpPr txBox="1"/>
          <p:nvPr/>
        </p:nvSpPr>
        <p:spPr>
          <a:xfrm>
            <a:off x="9716135" y="1936115"/>
            <a:ext cx="1049655" cy="55372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100%</a:t>
            </a:r>
            <a:endParaRPr lang="en-US" sz="2800" dirty="0">
              <a:solidFill>
                <a:schemeClr val="accent4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1" name="Content Placeholder 2"/>
          <p:cNvSpPr txBox="1"/>
          <p:nvPr/>
        </p:nvSpPr>
        <p:spPr>
          <a:xfrm>
            <a:off x="1878966" y="3960495"/>
            <a:ext cx="2176462" cy="7760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系统管理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界面设计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简单用户操作</a:t>
            </a:r>
          </a:p>
        </p:txBody>
      </p:sp>
      <p:sp>
        <p:nvSpPr>
          <p:cNvPr id="12" name="Content Placeholder 2"/>
          <p:cNvSpPr txBox="1"/>
          <p:nvPr/>
        </p:nvSpPr>
        <p:spPr>
          <a:xfrm>
            <a:off x="4425950" y="3960495"/>
            <a:ext cx="2264406" cy="8603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合同管理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流程管理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界面优化</a:t>
            </a:r>
          </a:p>
        </p:txBody>
      </p:sp>
      <p:sp>
        <p:nvSpPr>
          <p:cNvPr id="13" name="Content Placeholder 2"/>
          <p:cNvSpPr txBox="1"/>
          <p:nvPr/>
        </p:nvSpPr>
        <p:spPr>
          <a:xfrm>
            <a:off x="6991986" y="3960495"/>
            <a:ext cx="2174870" cy="8603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日志管理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复杂查询设计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界面功能完善</a:t>
            </a:r>
          </a:p>
        </p:txBody>
      </p:sp>
      <p:sp>
        <p:nvSpPr>
          <p:cNvPr id="29" name="Content Placeholder 2"/>
          <p:cNvSpPr txBox="1"/>
          <p:nvPr/>
        </p:nvSpPr>
        <p:spPr>
          <a:xfrm>
            <a:off x="9548495" y="3960495"/>
            <a:ext cx="1915160" cy="6064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总体测试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代码逻辑优化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572655" y="52558"/>
            <a:ext cx="2771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进度计划</a:t>
            </a:r>
          </a:p>
        </p:txBody>
      </p:sp>
      <p:sp>
        <p:nvSpPr>
          <p:cNvPr id="36" name="椭圆 3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5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500"/>
                            </p:stCondLst>
                            <p:childTnLst>
                              <p:par>
                                <p:cTn id="91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00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7500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000"/>
                            </p:stCondLst>
                            <p:childTnLst>
                              <p:par>
                                <p:cTn id="1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4" grpId="0" bldLvl="0" animBg="1"/>
      <p:bldP spid="15" grpId="0" bldLvl="0" animBg="1"/>
      <p:bldP spid="16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25" grpId="0"/>
      <p:bldP spid="26" grpId="0"/>
      <p:bldP spid="27" grpId="0"/>
      <p:bldP spid="28" grpId="0"/>
      <p:bldP spid="46" grpId="0"/>
      <p:bldP spid="47" grpId="0"/>
      <p:bldP spid="48" grpId="0"/>
      <p:bldP spid="49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676707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375367" y="3461029"/>
            <a:ext cx="3032760" cy="57848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en-US" altLang="zh-CN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 	</a:t>
            </a:r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基础功能实现</a:t>
            </a: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55184" y="2820773"/>
            <a:ext cx="2122931" cy="640080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02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3344689" y="917293"/>
            <a:ext cx="5673561" cy="47266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界面设计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H="1">
            <a:off x="1409467" y="1461622"/>
            <a:ext cx="1353185" cy="1022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690812" y="1395264"/>
            <a:ext cx="821055" cy="3371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16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菜单栏</a:t>
            </a:r>
          </a:p>
        </p:txBody>
      </p:sp>
      <p:cxnSp>
        <p:nvCxnSpPr>
          <p:cNvPr id="16" name="直接连接符 15"/>
          <p:cNvCxnSpPr/>
          <p:nvPr/>
        </p:nvCxnSpPr>
        <p:spPr>
          <a:xfrm flipH="1" flipV="1">
            <a:off x="1519186" y="3535923"/>
            <a:ext cx="1261110" cy="287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07723" y="3297532"/>
            <a:ext cx="1107440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操作内容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显示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434" y="917293"/>
            <a:ext cx="7358972" cy="47604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1477049" y="1267697"/>
            <a:ext cx="4585743" cy="53836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07821" y="1267697"/>
            <a:ext cx="3707130" cy="1924685"/>
            <a:chOff x="4153901" y="1931545"/>
            <a:chExt cx="2781206" cy="1443959"/>
          </a:xfrm>
        </p:grpSpPr>
        <p:sp>
          <p:nvSpPr>
            <p:cNvPr id="14" name="TextBox 65"/>
            <p:cNvSpPr txBox="1"/>
            <p:nvPr/>
          </p:nvSpPr>
          <p:spPr>
            <a:xfrm>
              <a:off x="4153901" y="2300276"/>
              <a:ext cx="2781206" cy="1075228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管理员可以对用户、角色、客户信息增删改查等操作。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用户，客户，角色管理</a:t>
              </a:r>
            </a:p>
          </p:txBody>
        </p:sp>
      </p:grpSp>
      <p:grpSp>
        <p:nvGrpSpPr>
          <p:cNvPr id="19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6961334" y="4210125"/>
            <a:ext cx="3707130" cy="1423034"/>
            <a:chOff x="4153901" y="1931545"/>
            <a:chExt cx="2781206" cy="1067605"/>
          </a:xfrm>
        </p:grpSpPr>
        <p:sp>
          <p:nvSpPr>
            <p:cNvPr id="20" name="TextBox 65"/>
            <p:cNvSpPr txBox="1"/>
            <p:nvPr/>
          </p:nvSpPr>
          <p:spPr>
            <a:xfrm>
              <a:off x="4153901" y="2300276"/>
              <a:ext cx="2781206" cy="698874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管理员需要通过权限的分配实现合同的流程管理</a:t>
              </a:r>
              <a:endPara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1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权限管理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系统管理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7050" y="1285507"/>
            <a:ext cx="4573410" cy="14075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7049" y="2703901"/>
            <a:ext cx="4573411" cy="162312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7049" y="4337909"/>
            <a:ext cx="4573411" cy="23134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animBg="1"/>
      <p:bldP spid="32772" grpId="0"/>
      <p:bldP spid="9226" grpId="0" animBg="1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1512671" y="714939"/>
            <a:ext cx="4583328" cy="5356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79882" y="619211"/>
            <a:ext cx="3707130" cy="1494968"/>
            <a:chOff x="4154101" y="1693510"/>
            <a:chExt cx="2781206" cy="2061324"/>
          </a:xfrm>
        </p:grpSpPr>
        <p:sp>
          <p:nvSpPr>
            <p:cNvPr id="14" name="TextBox 65"/>
            <p:cNvSpPr txBox="1"/>
            <p:nvPr/>
          </p:nvSpPr>
          <p:spPr>
            <a:xfrm>
              <a:off x="4154101" y="2233222"/>
              <a:ext cx="2781206" cy="152161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拥有起草合同权限的用户需填写相关合同信息后提交合同，等待分配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54101" y="1693510"/>
              <a:ext cx="2379936" cy="417742"/>
            </a:xfrm>
            <a:prstGeom prst="rect">
              <a:avLst/>
            </a:prstGeom>
          </p:spPr>
          <p:txBody>
            <a:bodyPr wrap="none"/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起草合同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19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7067550" y="2504289"/>
            <a:ext cx="3707130" cy="1123315"/>
            <a:chOff x="4153901" y="1931545"/>
            <a:chExt cx="2781206" cy="764632"/>
          </a:xfrm>
        </p:grpSpPr>
        <p:sp>
          <p:nvSpPr>
            <p:cNvPr id="20" name="TextBox 65"/>
            <p:cNvSpPr txBox="1"/>
            <p:nvPr/>
          </p:nvSpPr>
          <p:spPr>
            <a:xfrm>
              <a:off x="4153901" y="2300245"/>
              <a:ext cx="2781206" cy="39593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显示自己作为客户的合同状态信息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1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我的合同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合同管理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2" name="千图PPT彼岸天：ID 8661124库_组合 53"/>
          <p:cNvGrpSpPr/>
          <p:nvPr>
            <p:custDataLst>
              <p:tags r:id="rId3"/>
            </p:custDataLst>
          </p:nvPr>
        </p:nvGrpSpPr>
        <p:grpSpPr>
          <a:xfrm>
            <a:off x="7067550" y="4285773"/>
            <a:ext cx="3707130" cy="1123315"/>
            <a:chOff x="4153901" y="1931545"/>
            <a:chExt cx="2781206" cy="764632"/>
          </a:xfrm>
        </p:grpSpPr>
        <p:sp>
          <p:nvSpPr>
            <p:cNvPr id="3" name="TextBox 65"/>
            <p:cNvSpPr txBox="1"/>
            <p:nvPr/>
          </p:nvSpPr>
          <p:spPr>
            <a:xfrm>
              <a:off x="4153901" y="2300245"/>
              <a:ext cx="2781206" cy="39593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实拥有此权限的用户可查询当前所有合同信息</a:t>
              </a:r>
            </a:p>
          </p:txBody>
        </p:sp>
        <p:sp>
          <p:nvSpPr>
            <p:cNvPr id="4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合同信息查询</a:t>
              </a: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2672" y="714939"/>
            <a:ext cx="4583327" cy="272302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12672" y="3428999"/>
            <a:ext cx="4583328" cy="26428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自定义 174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688A"/>
      </a:accent1>
      <a:accent2>
        <a:srgbClr val="50688A"/>
      </a:accent2>
      <a:accent3>
        <a:srgbClr val="50688A"/>
      </a:accent3>
      <a:accent4>
        <a:srgbClr val="50688A"/>
      </a:accent4>
      <a:accent5>
        <a:srgbClr val="50688A"/>
      </a:accent5>
      <a:accent6>
        <a:srgbClr val="50688A"/>
      </a:accent6>
      <a:hlink>
        <a:srgbClr val="50688A"/>
      </a:hlink>
      <a:folHlink>
        <a:srgbClr val="50688A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74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688A"/>
      </a:accent1>
      <a:accent2>
        <a:srgbClr val="50688A"/>
      </a:accent2>
      <a:accent3>
        <a:srgbClr val="50688A"/>
      </a:accent3>
      <a:accent4>
        <a:srgbClr val="50688A"/>
      </a:accent4>
      <a:accent5>
        <a:srgbClr val="50688A"/>
      </a:accent5>
      <a:accent6>
        <a:srgbClr val="50688A"/>
      </a:accent6>
      <a:hlink>
        <a:srgbClr val="50688A"/>
      </a:hlink>
      <a:folHlink>
        <a:srgbClr val="50688A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601</Words>
  <Application>Microsoft Office PowerPoint</Application>
  <PresentationFormat>宽屏</PresentationFormat>
  <Paragraphs>127</Paragraphs>
  <Slides>18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Arial Unicode MS</vt:lpstr>
      <vt:lpstr>FZHei-B01S</vt:lpstr>
      <vt:lpstr>等线</vt:lpstr>
      <vt:lpstr>等线 Light</vt:lpstr>
      <vt:lpstr>微软雅黑</vt:lpstr>
      <vt:lpstr>Arial</vt:lpstr>
      <vt:lpstr>Calibri</vt:lpstr>
      <vt:lpstr>Wingdings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王 开阳</cp:lastModifiedBy>
  <cp:revision>128</cp:revision>
  <dcterms:created xsi:type="dcterms:W3CDTF">2018-11-22T11:40:00Z</dcterms:created>
  <dcterms:modified xsi:type="dcterms:W3CDTF">2018-12-26T06:34:54Z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  <property fmtid="{D5CDD505-2E9C-101B-9397-08002B2CF9AE}" pid="3" name="KSORubyTemplateID">
    <vt:lpwstr>8</vt:lpwstr>
  </property>
</Properties>
</file>

<file path=docProps/thumbnail.jpeg>
</file>